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heme/themeOverride1.xml" ContentType="application/vnd.openxmlformats-officedocument.themeOverride+xml"/>
  <Override PartName="/ppt/notesSlides/notesSlide71.xml" ContentType="application/vnd.openxmlformats-officedocument.presentationml.notesSlide+xml"/>
  <Override PartName="/ppt/theme/themeOverride2.xml" ContentType="application/vnd.openxmlformats-officedocument.themeOverride+xml"/>
  <Override PartName="/ppt/notesSlides/notesSlide7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3.xml" ContentType="application/vnd.openxmlformats-officedocument.themeOverride+xml"/>
  <Override PartName="/ppt/notesSlides/notesSlide73.xml" ContentType="application/vnd.openxmlformats-officedocument.presentationml.notesSlide+xml"/>
  <Override PartName="/ppt/theme/themeOverride4.xml" ContentType="application/vnd.openxmlformats-officedocument.themeOverride+xml"/>
  <Override PartName="/ppt/notesSlides/notesSlide74.xml" ContentType="application/vnd.openxmlformats-officedocument.presentationml.notesSlide+xml"/>
  <Override PartName="/ppt/theme/themeOverride5.xml" ContentType="application/vnd.openxmlformats-officedocument.themeOverr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760" r:id="rId2"/>
  </p:sldMasterIdLst>
  <p:notesMasterIdLst>
    <p:notesMasterId r:id="rId115"/>
  </p:notesMasterIdLst>
  <p:sldIdLst>
    <p:sldId id="398" r:id="rId3"/>
    <p:sldId id="399" r:id="rId4"/>
    <p:sldId id="400" r:id="rId5"/>
    <p:sldId id="401" r:id="rId6"/>
    <p:sldId id="409" r:id="rId7"/>
    <p:sldId id="429" r:id="rId8"/>
    <p:sldId id="431" r:id="rId9"/>
    <p:sldId id="432" r:id="rId10"/>
    <p:sldId id="433" r:id="rId11"/>
    <p:sldId id="434" r:id="rId12"/>
    <p:sldId id="435" r:id="rId13"/>
    <p:sldId id="436" r:id="rId14"/>
    <p:sldId id="547" r:id="rId15"/>
    <p:sldId id="437" r:id="rId16"/>
    <p:sldId id="438" r:id="rId17"/>
    <p:sldId id="439" r:id="rId18"/>
    <p:sldId id="440" r:id="rId19"/>
    <p:sldId id="442" r:id="rId20"/>
    <p:sldId id="441" r:id="rId21"/>
    <p:sldId id="443" r:id="rId22"/>
    <p:sldId id="444" r:id="rId23"/>
    <p:sldId id="445" r:id="rId24"/>
    <p:sldId id="446" r:id="rId25"/>
    <p:sldId id="447" r:id="rId26"/>
    <p:sldId id="448" r:id="rId27"/>
    <p:sldId id="450" r:id="rId28"/>
    <p:sldId id="452" r:id="rId29"/>
    <p:sldId id="453" r:id="rId30"/>
    <p:sldId id="454" r:id="rId31"/>
    <p:sldId id="455" r:id="rId32"/>
    <p:sldId id="456" r:id="rId33"/>
    <p:sldId id="457" r:id="rId34"/>
    <p:sldId id="459" r:id="rId35"/>
    <p:sldId id="458" r:id="rId36"/>
    <p:sldId id="460" r:id="rId37"/>
    <p:sldId id="461" r:id="rId38"/>
    <p:sldId id="462" r:id="rId39"/>
    <p:sldId id="463" r:id="rId40"/>
    <p:sldId id="464" r:id="rId41"/>
    <p:sldId id="465" r:id="rId42"/>
    <p:sldId id="550" r:id="rId43"/>
    <p:sldId id="466" r:id="rId44"/>
    <p:sldId id="467" r:id="rId45"/>
    <p:sldId id="468" r:id="rId46"/>
    <p:sldId id="469" r:id="rId47"/>
    <p:sldId id="470" r:id="rId48"/>
    <p:sldId id="471" r:id="rId49"/>
    <p:sldId id="472" r:id="rId50"/>
    <p:sldId id="534" r:id="rId51"/>
    <p:sldId id="489" r:id="rId52"/>
    <p:sldId id="473" r:id="rId53"/>
    <p:sldId id="474" r:id="rId54"/>
    <p:sldId id="535" r:id="rId55"/>
    <p:sldId id="536" r:id="rId56"/>
    <p:sldId id="548" r:id="rId57"/>
    <p:sldId id="476" r:id="rId58"/>
    <p:sldId id="477" r:id="rId59"/>
    <p:sldId id="478" r:id="rId60"/>
    <p:sldId id="527" r:id="rId61"/>
    <p:sldId id="479" r:id="rId62"/>
    <p:sldId id="480" r:id="rId63"/>
    <p:sldId id="481" r:id="rId64"/>
    <p:sldId id="483" r:id="rId65"/>
    <p:sldId id="484" r:id="rId66"/>
    <p:sldId id="485" r:id="rId67"/>
    <p:sldId id="486" r:id="rId68"/>
    <p:sldId id="487" r:id="rId69"/>
    <p:sldId id="528" r:id="rId70"/>
    <p:sldId id="529" r:id="rId71"/>
    <p:sldId id="530" r:id="rId72"/>
    <p:sldId id="531" r:id="rId73"/>
    <p:sldId id="532" r:id="rId74"/>
    <p:sldId id="537" r:id="rId75"/>
    <p:sldId id="538" r:id="rId76"/>
    <p:sldId id="490" r:id="rId77"/>
    <p:sldId id="491" r:id="rId78"/>
    <p:sldId id="493" r:id="rId79"/>
    <p:sldId id="492" r:id="rId80"/>
    <p:sldId id="494" r:id="rId81"/>
    <p:sldId id="495" r:id="rId82"/>
    <p:sldId id="496" r:id="rId83"/>
    <p:sldId id="526" r:id="rId84"/>
    <p:sldId id="559" r:id="rId85"/>
    <p:sldId id="560" r:id="rId86"/>
    <p:sldId id="561" r:id="rId87"/>
    <p:sldId id="562" r:id="rId88"/>
    <p:sldId id="563" r:id="rId89"/>
    <p:sldId id="564" r:id="rId90"/>
    <p:sldId id="551" r:id="rId91"/>
    <p:sldId id="557" r:id="rId92"/>
    <p:sldId id="552" r:id="rId93"/>
    <p:sldId id="568" r:id="rId94"/>
    <p:sldId id="569" r:id="rId95"/>
    <p:sldId id="570" r:id="rId96"/>
    <p:sldId id="571" r:id="rId97"/>
    <p:sldId id="572" r:id="rId98"/>
    <p:sldId id="573" r:id="rId99"/>
    <p:sldId id="553" r:id="rId100"/>
    <p:sldId id="554" r:id="rId101"/>
    <p:sldId id="556" r:id="rId102"/>
    <p:sldId id="555" r:id="rId103"/>
    <p:sldId id="539" r:id="rId104"/>
    <p:sldId id="540" r:id="rId105"/>
    <p:sldId id="541" r:id="rId106"/>
    <p:sldId id="542" r:id="rId107"/>
    <p:sldId id="543" r:id="rId108"/>
    <p:sldId id="544" r:id="rId109"/>
    <p:sldId id="565" r:id="rId110"/>
    <p:sldId id="546" r:id="rId111"/>
    <p:sldId id="558" r:id="rId112"/>
    <p:sldId id="567" r:id="rId113"/>
    <p:sldId id="566" r:id="rId114"/>
  </p:sldIdLst>
  <p:sldSz cx="12192000" cy="6858000"/>
  <p:notesSz cx="7315200" cy="9601200"/>
  <p:defaultTextStyle>
    <a:defPPr>
      <a:defRPr lang="es-CO"/>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BAE3"/>
    <a:srgbClr val="2C93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4346" autoAdjust="0"/>
  </p:normalViewPr>
  <p:slideViewPr>
    <p:cSldViewPr>
      <p:cViewPr varScale="1">
        <p:scale>
          <a:sx n="57" d="100"/>
          <a:sy n="57" d="100"/>
        </p:scale>
        <p:origin x="486" y="78"/>
      </p:cViewPr>
      <p:guideLst>
        <p:guide orient="horz" pos="2160"/>
        <p:guide pos="3840"/>
      </p:guideLst>
    </p:cSldViewPr>
  </p:slideViewPr>
  <p:notesTextViewPr>
    <p:cViewPr>
      <p:scale>
        <a:sx n="1" d="1"/>
        <a:sy n="1" d="1"/>
      </p:scale>
      <p:origin x="0" y="0"/>
    </p:cViewPr>
  </p:notesTextViewPr>
  <p:notesViewPr>
    <p:cSldViewPr>
      <p:cViewPr varScale="1">
        <p:scale>
          <a:sx n="56" d="100"/>
          <a:sy n="56" d="100"/>
        </p:scale>
        <p:origin x="-2886" y="-84"/>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viewProps" Target="view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668492-AF3A-4793-B64C-F03AA30B6B5B}" type="doc">
      <dgm:prSet loTypeId="urn:microsoft.com/office/officeart/2005/8/layout/hList7" loCatId="list" qsTypeId="urn:microsoft.com/office/officeart/2005/8/quickstyle/simple1" qsCatId="simple" csTypeId="urn:microsoft.com/office/officeart/2005/8/colors/colorful1" csCatId="colorful" phldr="1"/>
      <dgm:spPr/>
    </dgm:pt>
    <dgm:pt modelId="{67AF32E5-EA4F-4DF2-8D42-C7BEB58D6441}">
      <dgm:prSet phldrT="[Texto]"/>
      <dgm:spPr/>
      <dgm:t>
        <a:bodyPr/>
        <a:lstStyle/>
        <a:p>
          <a:pPr>
            <a:buClr>
              <a:srgbClr val="92D050"/>
            </a:buClr>
            <a:buFont typeface="Wingdings" panose="05000000000000000000" pitchFamily="2" charset="2"/>
            <a:buChar char="q"/>
          </a:pPr>
          <a:r>
            <a:rPr lang="es-CO" dirty="0"/>
            <a:t>Herramientas de productividad</a:t>
          </a:r>
        </a:p>
      </dgm:t>
    </dgm:pt>
    <dgm:pt modelId="{AFE1C1CA-2438-4486-B92A-B09A0EB816CD}" type="parTrans" cxnId="{3F64E336-1435-4583-9DD5-67849F911F0D}">
      <dgm:prSet/>
      <dgm:spPr/>
      <dgm:t>
        <a:bodyPr/>
        <a:lstStyle/>
        <a:p>
          <a:endParaRPr lang="es-CO"/>
        </a:p>
      </dgm:t>
    </dgm:pt>
    <dgm:pt modelId="{C9B2F269-03B2-47DE-963B-7AD614472820}" type="sibTrans" cxnId="{3F64E336-1435-4583-9DD5-67849F911F0D}">
      <dgm:prSet/>
      <dgm:spPr/>
      <dgm:t>
        <a:bodyPr/>
        <a:lstStyle/>
        <a:p>
          <a:endParaRPr lang="es-CO"/>
        </a:p>
      </dgm:t>
    </dgm:pt>
    <dgm:pt modelId="{B1041FE1-1EF3-4D37-9797-DBB90A9CBC18}">
      <dgm:prSet/>
      <dgm:spPr/>
      <dgm:t>
        <a:bodyPr/>
        <a:lstStyle/>
        <a:p>
          <a:r>
            <a:rPr lang="es-CO" dirty="0"/>
            <a:t>Big Data</a:t>
          </a:r>
        </a:p>
      </dgm:t>
    </dgm:pt>
    <dgm:pt modelId="{31AFAEA2-22AE-4A5F-BE34-BBD802F05211}" type="parTrans" cxnId="{59630E74-BD0D-4775-955D-2B621BF8BCB4}">
      <dgm:prSet/>
      <dgm:spPr/>
      <dgm:t>
        <a:bodyPr/>
        <a:lstStyle/>
        <a:p>
          <a:endParaRPr lang="es-CO"/>
        </a:p>
      </dgm:t>
    </dgm:pt>
    <dgm:pt modelId="{EC7DFC5B-12CB-414D-A06F-4F9958E13037}" type="sibTrans" cxnId="{59630E74-BD0D-4775-955D-2B621BF8BCB4}">
      <dgm:prSet/>
      <dgm:spPr/>
      <dgm:t>
        <a:bodyPr/>
        <a:lstStyle/>
        <a:p>
          <a:endParaRPr lang="es-CO"/>
        </a:p>
      </dgm:t>
    </dgm:pt>
    <dgm:pt modelId="{81710347-6049-4116-97B7-8E365396364A}">
      <dgm:prSet/>
      <dgm:spPr/>
      <dgm:t>
        <a:bodyPr/>
        <a:lstStyle/>
        <a:p>
          <a:r>
            <a:rPr lang="es-CO" dirty="0"/>
            <a:t>No SQL</a:t>
          </a:r>
        </a:p>
      </dgm:t>
    </dgm:pt>
    <dgm:pt modelId="{AF19C90E-4F72-4201-8FEF-DF64DDC5FB0E}" type="parTrans" cxnId="{DDAEAA20-4312-4CFA-9D56-08AB63A96E5F}">
      <dgm:prSet/>
      <dgm:spPr/>
      <dgm:t>
        <a:bodyPr/>
        <a:lstStyle/>
        <a:p>
          <a:endParaRPr lang="es-CO"/>
        </a:p>
      </dgm:t>
    </dgm:pt>
    <dgm:pt modelId="{0ED54383-6BA4-4E08-902E-5CD93C86ECCE}" type="sibTrans" cxnId="{DDAEAA20-4312-4CFA-9D56-08AB63A96E5F}">
      <dgm:prSet/>
      <dgm:spPr/>
      <dgm:t>
        <a:bodyPr/>
        <a:lstStyle/>
        <a:p>
          <a:endParaRPr lang="es-CO"/>
        </a:p>
      </dgm:t>
    </dgm:pt>
    <dgm:pt modelId="{42A54C2F-9C55-4F5E-9864-FA2FBBF27AEC}">
      <dgm:prSet/>
      <dgm:spPr/>
      <dgm:t>
        <a:bodyPr/>
        <a:lstStyle/>
        <a:p>
          <a:r>
            <a:rPr lang="es-CO" dirty="0"/>
            <a:t>Arquitectura Lambda</a:t>
          </a:r>
        </a:p>
      </dgm:t>
    </dgm:pt>
    <dgm:pt modelId="{7DF7F3F8-15BA-4836-AF50-821D484D3D7C}" type="parTrans" cxnId="{DF3D6424-3581-41D2-9C1C-D8DE4454A5C6}">
      <dgm:prSet/>
      <dgm:spPr/>
      <dgm:t>
        <a:bodyPr/>
        <a:lstStyle/>
        <a:p>
          <a:endParaRPr lang="es-CO"/>
        </a:p>
      </dgm:t>
    </dgm:pt>
    <dgm:pt modelId="{448FD2F1-8094-4460-A63F-F9A62CE6CA4A}" type="sibTrans" cxnId="{DF3D6424-3581-41D2-9C1C-D8DE4454A5C6}">
      <dgm:prSet/>
      <dgm:spPr/>
      <dgm:t>
        <a:bodyPr/>
        <a:lstStyle/>
        <a:p>
          <a:endParaRPr lang="es-CO"/>
        </a:p>
      </dgm:t>
    </dgm:pt>
    <dgm:pt modelId="{D9AFBFFB-2178-4783-AF0C-5F2FD05DF760}">
      <dgm:prSet/>
      <dgm:spPr/>
      <dgm:t>
        <a:bodyPr/>
        <a:lstStyle/>
        <a:p>
          <a:r>
            <a:rPr lang="es-CO" dirty="0"/>
            <a:t>Ecosistema </a:t>
          </a:r>
          <a:r>
            <a:rPr lang="es-CO" dirty="0" err="1"/>
            <a:t>BigData</a:t>
          </a:r>
          <a:endParaRPr lang="es-CO" dirty="0"/>
        </a:p>
      </dgm:t>
    </dgm:pt>
    <dgm:pt modelId="{384DF851-EB80-44B8-8173-CB44657E5B06}" type="parTrans" cxnId="{6880A628-EB49-482D-94B3-D64012F66297}">
      <dgm:prSet/>
      <dgm:spPr/>
      <dgm:t>
        <a:bodyPr/>
        <a:lstStyle/>
        <a:p>
          <a:endParaRPr lang="es-CO"/>
        </a:p>
      </dgm:t>
    </dgm:pt>
    <dgm:pt modelId="{04C39A93-8014-48C4-BE5B-6F39C685826D}" type="sibTrans" cxnId="{6880A628-EB49-482D-94B3-D64012F66297}">
      <dgm:prSet/>
      <dgm:spPr/>
      <dgm:t>
        <a:bodyPr/>
        <a:lstStyle/>
        <a:p>
          <a:endParaRPr lang="es-CO"/>
        </a:p>
      </dgm:t>
    </dgm:pt>
    <dgm:pt modelId="{BF5C1048-161A-4345-8843-4848FFD247B0}">
      <dgm:prSet phldrT="[Texto]"/>
      <dgm:spPr/>
      <dgm:t>
        <a:bodyPr/>
        <a:lstStyle/>
        <a:p>
          <a:pPr>
            <a:buClr>
              <a:srgbClr val="92D050"/>
            </a:buClr>
            <a:buFont typeface="Wingdings" panose="05000000000000000000" pitchFamily="2" charset="2"/>
            <a:buChar char="q"/>
          </a:pPr>
          <a:r>
            <a:rPr lang="es-CO" dirty="0"/>
            <a:t>Git Hub</a:t>
          </a:r>
        </a:p>
      </dgm:t>
    </dgm:pt>
    <dgm:pt modelId="{A2E35F88-7E9A-42BA-A58F-8014B7F2A60B}" type="parTrans" cxnId="{65AA9504-E39E-420F-AE67-7C732AF171BE}">
      <dgm:prSet/>
      <dgm:spPr/>
      <dgm:t>
        <a:bodyPr/>
        <a:lstStyle/>
        <a:p>
          <a:endParaRPr lang="es-CO"/>
        </a:p>
      </dgm:t>
    </dgm:pt>
    <dgm:pt modelId="{2FEB3F05-4EFC-43A2-9C83-EAF328A8BB6C}" type="sibTrans" cxnId="{65AA9504-E39E-420F-AE67-7C732AF171BE}">
      <dgm:prSet/>
      <dgm:spPr/>
      <dgm:t>
        <a:bodyPr/>
        <a:lstStyle/>
        <a:p>
          <a:endParaRPr lang="es-CO"/>
        </a:p>
      </dgm:t>
    </dgm:pt>
    <dgm:pt modelId="{962D9DE4-12B2-4D09-9816-A47887A7B4EC}">
      <dgm:prSet phldrT="[Texto]"/>
      <dgm:spPr/>
      <dgm:t>
        <a:bodyPr/>
        <a:lstStyle/>
        <a:p>
          <a:pPr>
            <a:buClr>
              <a:srgbClr val="92D050"/>
            </a:buClr>
            <a:buFont typeface="Wingdings" panose="05000000000000000000" pitchFamily="2" charset="2"/>
            <a:buChar char="q"/>
          </a:pPr>
          <a:r>
            <a:rPr lang="es-CO" dirty="0"/>
            <a:t>Scrum</a:t>
          </a:r>
        </a:p>
      </dgm:t>
    </dgm:pt>
    <dgm:pt modelId="{0CEE3668-633E-4F38-BB84-86C3B719B6D4}" type="parTrans" cxnId="{D2AFB22A-7A56-47F6-BA10-EBE8854E77A9}">
      <dgm:prSet/>
      <dgm:spPr/>
      <dgm:t>
        <a:bodyPr/>
        <a:lstStyle/>
        <a:p>
          <a:endParaRPr lang="es-CO"/>
        </a:p>
      </dgm:t>
    </dgm:pt>
    <dgm:pt modelId="{22AB805A-9741-44DD-91F0-7CDE2A283447}" type="sibTrans" cxnId="{D2AFB22A-7A56-47F6-BA10-EBE8854E77A9}">
      <dgm:prSet/>
      <dgm:spPr/>
      <dgm:t>
        <a:bodyPr/>
        <a:lstStyle/>
        <a:p>
          <a:endParaRPr lang="es-CO"/>
        </a:p>
      </dgm:t>
    </dgm:pt>
    <dgm:pt modelId="{D2848776-7771-4713-AD5A-E4B82179C9BE}">
      <dgm:prSet/>
      <dgm:spPr/>
      <dgm:t>
        <a:bodyPr/>
        <a:lstStyle/>
        <a:p>
          <a:r>
            <a:rPr lang="es-CO" dirty="0"/>
            <a:t>¿Qué </a:t>
          </a:r>
          <a:r>
            <a:rPr lang="es-CO" dirty="0" err="1"/>
            <a:t>eS</a:t>
          </a:r>
          <a:r>
            <a:rPr lang="es-CO" dirty="0"/>
            <a:t>?</a:t>
          </a:r>
        </a:p>
      </dgm:t>
    </dgm:pt>
    <dgm:pt modelId="{DB473CD3-A594-4AF9-B79C-9D99A85A5E4A}" type="parTrans" cxnId="{B579165B-A678-490F-8ABB-5A5D07EEE925}">
      <dgm:prSet/>
      <dgm:spPr/>
      <dgm:t>
        <a:bodyPr/>
        <a:lstStyle/>
        <a:p>
          <a:endParaRPr lang="es-CO"/>
        </a:p>
      </dgm:t>
    </dgm:pt>
    <dgm:pt modelId="{B03AEB3B-CF49-42F6-B67A-289F3BEDCE4C}" type="sibTrans" cxnId="{B579165B-A678-490F-8ABB-5A5D07EEE925}">
      <dgm:prSet/>
      <dgm:spPr/>
      <dgm:t>
        <a:bodyPr/>
        <a:lstStyle/>
        <a:p>
          <a:endParaRPr lang="es-CO"/>
        </a:p>
      </dgm:t>
    </dgm:pt>
    <dgm:pt modelId="{BC0CEEBF-6C85-4A06-ACB1-56652DF888D0}">
      <dgm:prSet/>
      <dgm:spPr/>
      <dgm:t>
        <a:bodyPr/>
        <a:lstStyle/>
        <a:p>
          <a:r>
            <a:rPr lang="es-CO" dirty="0"/>
            <a:t>Sus retos</a:t>
          </a:r>
        </a:p>
      </dgm:t>
    </dgm:pt>
    <dgm:pt modelId="{44F10F71-77C3-4553-94C2-8A8895AEC8CD}" type="parTrans" cxnId="{D3A745B8-2811-41E4-BBBC-3F4E40B9080C}">
      <dgm:prSet/>
      <dgm:spPr/>
      <dgm:t>
        <a:bodyPr/>
        <a:lstStyle/>
        <a:p>
          <a:endParaRPr lang="es-CO"/>
        </a:p>
      </dgm:t>
    </dgm:pt>
    <dgm:pt modelId="{705E2DE2-C870-4FD7-AA9C-989616837F9A}" type="sibTrans" cxnId="{D3A745B8-2811-41E4-BBBC-3F4E40B9080C}">
      <dgm:prSet/>
      <dgm:spPr/>
      <dgm:t>
        <a:bodyPr/>
        <a:lstStyle/>
        <a:p>
          <a:endParaRPr lang="es-CO"/>
        </a:p>
      </dgm:t>
    </dgm:pt>
    <dgm:pt modelId="{17C81919-9DF8-48F4-91E8-6A21BF1DE119}">
      <dgm:prSet/>
      <dgm:spPr/>
      <dgm:t>
        <a:bodyPr/>
        <a:lstStyle/>
        <a:p>
          <a:r>
            <a:rPr lang="es-CO" dirty="0"/>
            <a:t>Su origen</a:t>
          </a:r>
        </a:p>
      </dgm:t>
    </dgm:pt>
    <dgm:pt modelId="{1D306DAF-3AD3-48DD-8AC2-FAA64419046E}" type="parTrans" cxnId="{C1CE232C-C9F4-4876-9B79-DD330D695B09}">
      <dgm:prSet/>
      <dgm:spPr/>
      <dgm:t>
        <a:bodyPr/>
        <a:lstStyle/>
        <a:p>
          <a:endParaRPr lang="es-CO"/>
        </a:p>
      </dgm:t>
    </dgm:pt>
    <dgm:pt modelId="{9BE09418-BABD-4185-A15C-4D76171222F8}" type="sibTrans" cxnId="{C1CE232C-C9F4-4876-9B79-DD330D695B09}">
      <dgm:prSet/>
      <dgm:spPr/>
      <dgm:t>
        <a:bodyPr/>
        <a:lstStyle/>
        <a:p>
          <a:endParaRPr lang="es-CO"/>
        </a:p>
      </dgm:t>
    </dgm:pt>
    <dgm:pt modelId="{58819428-64CB-4F96-96F6-044D6226864F}">
      <dgm:prSet/>
      <dgm:spPr/>
      <dgm:t>
        <a:bodyPr/>
        <a:lstStyle/>
        <a:p>
          <a:r>
            <a:rPr lang="es-CO" dirty="0"/>
            <a:t>Su ecosistema</a:t>
          </a:r>
        </a:p>
      </dgm:t>
    </dgm:pt>
    <dgm:pt modelId="{350FBA8B-5214-4EF6-B28F-529F46E044F8}" type="parTrans" cxnId="{6A72BB13-6408-4750-A40F-47D054991D2D}">
      <dgm:prSet/>
      <dgm:spPr/>
      <dgm:t>
        <a:bodyPr/>
        <a:lstStyle/>
        <a:p>
          <a:endParaRPr lang="es-CO"/>
        </a:p>
      </dgm:t>
    </dgm:pt>
    <dgm:pt modelId="{ACAF824C-1DF0-4BCC-A978-98E298206EAA}" type="sibTrans" cxnId="{6A72BB13-6408-4750-A40F-47D054991D2D}">
      <dgm:prSet/>
      <dgm:spPr/>
      <dgm:t>
        <a:bodyPr/>
        <a:lstStyle/>
        <a:p>
          <a:endParaRPr lang="es-CO"/>
        </a:p>
      </dgm:t>
    </dgm:pt>
    <dgm:pt modelId="{6002104F-820D-443D-AF76-C6A52B406AAA}">
      <dgm:prSet/>
      <dgm:spPr/>
      <dgm:t>
        <a:bodyPr/>
        <a:lstStyle/>
        <a:p>
          <a:r>
            <a:rPr lang="es-CO" dirty="0"/>
            <a:t>Tipos de datos</a:t>
          </a:r>
        </a:p>
      </dgm:t>
    </dgm:pt>
    <dgm:pt modelId="{F1A8A1F5-0A67-47C6-9C46-2D9BF62A2E94}" type="parTrans" cxnId="{34B17C80-6574-427B-AB69-F4C8062AA64E}">
      <dgm:prSet/>
      <dgm:spPr/>
      <dgm:t>
        <a:bodyPr/>
        <a:lstStyle/>
        <a:p>
          <a:endParaRPr lang="es-CO"/>
        </a:p>
      </dgm:t>
    </dgm:pt>
    <dgm:pt modelId="{AA4FA655-D972-415C-9B1B-8E4AA8768977}" type="sibTrans" cxnId="{34B17C80-6574-427B-AB69-F4C8062AA64E}">
      <dgm:prSet/>
      <dgm:spPr/>
      <dgm:t>
        <a:bodyPr/>
        <a:lstStyle/>
        <a:p>
          <a:endParaRPr lang="es-CO"/>
        </a:p>
      </dgm:t>
    </dgm:pt>
    <dgm:pt modelId="{B2BB0E17-043A-45A5-B7A7-47123D8FC2D6}">
      <dgm:prSet/>
      <dgm:spPr/>
      <dgm:t>
        <a:bodyPr/>
        <a:lstStyle/>
        <a:p>
          <a:r>
            <a:rPr lang="es-CO" dirty="0"/>
            <a:t>Tipos de tecnologías</a:t>
          </a:r>
        </a:p>
      </dgm:t>
    </dgm:pt>
    <dgm:pt modelId="{5862E5BD-7A44-4981-9674-7D1A6F3CFAF7}" type="parTrans" cxnId="{AAA4A66F-3214-44C1-9DD6-4512BEAC3BA0}">
      <dgm:prSet/>
      <dgm:spPr/>
      <dgm:t>
        <a:bodyPr/>
        <a:lstStyle/>
        <a:p>
          <a:endParaRPr lang="es-CO"/>
        </a:p>
      </dgm:t>
    </dgm:pt>
    <dgm:pt modelId="{8A4FEED7-B4FD-43EB-BB07-9F00FEAFA6F2}" type="sibTrans" cxnId="{AAA4A66F-3214-44C1-9DD6-4512BEAC3BA0}">
      <dgm:prSet/>
      <dgm:spPr/>
      <dgm:t>
        <a:bodyPr/>
        <a:lstStyle/>
        <a:p>
          <a:endParaRPr lang="es-CO"/>
        </a:p>
      </dgm:t>
    </dgm:pt>
    <dgm:pt modelId="{C4CB771C-C827-4333-AC5E-07C9D6EEEAE9}">
      <dgm:prSet phldrT="[Texto]"/>
      <dgm:spPr/>
      <dgm:t>
        <a:bodyPr/>
        <a:lstStyle/>
        <a:p>
          <a:pPr>
            <a:buClr>
              <a:srgbClr val="92D050"/>
            </a:buClr>
            <a:buFont typeface="Wingdings" panose="05000000000000000000" pitchFamily="2" charset="2"/>
            <a:buChar char="q"/>
          </a:pPr>
          <a:r>
            <a:rPr lang="es-CO" dirty="0"/>
            <a:t>Taller</a:t>
          </a:r>
        </a:p>
      </dgm:t>
    </dgm:pt>
    <dgm:pt modelId="{0424C49A-C001-4313-83EB-8120B9C14F7E}" type="parTrans" cxnId="{8B51A3FC-F55D-4EE7-B583-21C195A9BD5B}">
      <dgm:prSet/>
      <dgm:spPr/>
      <dgm:t>
        <a:bodyPr/>
        <a:lstStyle/>
        <a:p>
          <a:endParaRPr lang="es-CO"/>
        </a:p>
      </dgm:t>
    </dgm:pt>
    <dgm:pt modelId="{8A0A8826-20FE-4E4D-853C-F3BFD194847E}" type="sibTrans" cxnId="{8B51A3FC-F55D-4EE7-B583-21C195A9BD5B}">
      <dgm:prSet/>
      <dgm:spPr/>
      <dgm:t>
        <a:bodyPr/>
        <a:lstStyle/>
        <a:p>
          <a:endParaRPr lang="es-CO"/>
        </a:p>
      </dgm:t>
    </dgm:pt>
    <dgm:pt modelId="{724759E7-D897-40B6-A4E5-59A54EDBAE44}">
      <dgm:prSet/>
      <dgm:spPr/>
      <dgm:t>
        <a:bodyPr/>
        <a:lstStyle/>
        <a:p>
          <a:r>
            <a:rPr lang="es-CO" dirty="0"/>
            <a:t>Taller</a:t>
          </a:r>
        </a:p>
      </dgm:t>
    </dgm:pt>
    <dgm:pt modelId="{E7FEB49E-F937-46C0-A328-E240CB099277}" type="parTrans" cxnId="{B95939D8-55B3-448E-813E-AB1211F71B76}">
      <dgm:prSet/>
      <dgm:spPr/>
      <dgm:t>
        <a:bodyPr/>
        <a:lstStyle/>
        <a:p>
          <a:endParaRPr lang="es-CO"/>
        </a:p>
      </dgm:t>
    </dgm:pt>
    <dgm:pt modelId="{DCC9F84B-4D09-4BE5-A8A1-713546E3BF9E}" type="sibTrans" cxnId="{B95939D8-55B3-448E-813E-AB1211F71B76}">
      <dgm:prSet/>
      <dgm:spPr/>
      <dgm:t>
        <a:bodyPr/>
        <a:lstStyle/>
        <a:p>
          <a:endParaRPr lang="es-CO"/>
        </a:p>
      </dgm:t>
    </dgm:pt>
    <dgm:pt modelId="{5D0BC8BB-3476-4F03-8E1D-92A31E51D739}">
      <dgm:prSet/>
      <dgm:spPr/>
      <dgm:t>
        <a:bodyPr/>
        <a:lstStyle/>
        <a:p>
          <a:r>
            <a:rPr lang="es-CO" dirty="0"/>
            <a:t>Taller</a:t>
          </a:r>
        </a:p>
      </dgm:t>
    </dgm:pt>
    <dgm:pt modelId="{7E940846-4942-4941-88C7-24D4D6D7EB2D}" type="parTrans" cxnId="{77D33AF6-A015-4A51-BD7D-AB3B8CC9BC3C}">
      <dgm:prSet/>
      <dgm:spPr/>
      <dgm:t>
        <a:bodyPr/>
        <a:lstStyle/>
        <a:p>
          <a:endParaRPr lang="es-CO"/>
        </a:p>
      </dgm:t>
    </dgm:pt>
    <dgm:pt modelId="{53E9047D-28C1-41AA-AA37-671221AACDD1}" type="sibTrans" cxnId="{77D33AF6-A015-4A51-BD7D-AB3B8CC9BC3C}">
      <dgm:prSet/>
      <dgm:spPr/>
      <dgm:t>
        <a:bodyPr/>
        <a:lstStyle/>
        <a:p>
          <a:endParaRPr lang="es-CO"/>
        </a:p>
      </dgm:t>
    </dgm:pt>
    <dgm:pt modelId="{89DF809E-F6C2-499D-893A-4C0E5024B5D2}">
      <dgm:prSet/>
      <dgm:spPr/>
      <dgm:t>
        <a:bodyPr/>
        <a:lstStyle/>
        <a:p>
          <a:r>
            <a:rPr lang="es-CO" dirty="0"/>
            <a:t>¿Qué </a:t>
          </a:r>
          <a:r>
            <a:rPr lang="es-CO" dirty="0" err="1"/>
            <a:t>eS</a:t>
          </a:r>
          <a:r>
            <a:rPr lang="es-CO" dirty="0"/>
            <a:t>?</a:t>
          </a:r>
        </a:p>
      </dgm:t>
    </dgm:pt>
    <dgm:pt modelId="{41370DED-92E8-4795-B3DB-263B83F7EC40}" type="parTrans" cxnId="{C58470CF-59E0-423B-9529-B40DE0BDFA77}">
      <dgm:prSet/>
      <dgm:spPr/>
      <dgm:t>
        <a:bodyPr/>
        <a:lstStyle/>
        <a:p>
          <a:endParaRPr lang="es-CO"/>
        </a:p>
      </dgm:t>
    </dgm:pt>
    <dgm:pt modelId="{A1C6D300-562C-4BAD-960D-E06D22572DCB}" type="sibTrans" cxnId="{C58470CF-59E0-423B-9529-B40DE0BDFA77}">
      <dgm:prSet/>
      <dgm:spPr/>
      <dgm:t>
        <a:bodyPr/>
        <a:lstStyle/>
        <a:p>
          <a:endParaRPr lang="es-CO"/>
        </a:p>
      </dgm:t>
    </dgm:pt>
    <dgm:pt modelId="{23B642CF-A2F5-454A-BC47-7C9772B64D52}">
      <dgm:prSet/>
      <dgm:spPr/>
      <dgm:t>
        <a:bodyPr/>
        <a:lstStyle/>
        <a:p>
          <a:r>
            <a:rPr lang="es-CO" dirty="0"/>
            <a:t>Sus retos</a:t>
          </a:r>
        </a:p>
      </dgm:t>
    </dgm:pt>
    <dgm:pt modelId="{67CC274D-B607-480D-A93C-A516255E667B}" type="parTrans" cxnId="{9FF80B84-A1B0-499F-8D82-DAD7F207D698}">
      <dgm:prSet/>
      <dgm:spPr/>
      <dgm:t>
        <a:bodyPr/>
        <a:lstStyle/>
        <a:p>
          <a:endParaRPr lang="es-CO"/>
        </a:p>
      </dgm:t>
    </dgm:pt>
    <dgm:pt modelId="{B319C58E-F7DA-4671-89CF-5C1BAB890C9A}" type="sibTrans" cxnId="{9FF80B84-A1B0-499F-8D82-DAD7F207D698}">
      <dgm:prSet/>
      <dgm:spPr/>
      <dgm:t>
        <a:bodyPr/>
        <a:lstStyle/>
        <a:p>
          <a:endParaRPr lang="es-CO"/>
        </a:p>
      </dgm:t>
    </dgm:pt>
    <dgm:pt modelId="{2946A37A-69C2-417C-B99A-B8C6072DC7C7}">
      <dgm:prSet/>
      <dgm:spPr/>
      <dgm:t>
        <a:bodyPr/>
        <a:lstStyle/>
        <a:p>
          <a:r>
            <a:rPr lang="es-CO" dirty="0"/>
            <a:t>Su origen</a:t>
          </a:r>
        </a:p>
      </dgm:t>
    </dgm:pt>
    <dgm:pt modelId="{D408B599-4554-4038-A3BF-8BDB244CE5FF}" type="parTrans" cxnId="{0612E45B-9713-47F6-926E-39DC8D41F418}">
      <dgm:prSet/>
      <dgm:spPr/>
      <dgm:t>
        <a:bodyPr/>
        <a:lstStyle/>
        <a:p>
          <a:endParaRPr lang="es-CO"/>
        </a:p>
      </dgm:t>
    </dgm:pt>
    <dgm:pt modelId="{5F940F5D-1541-48F3-BED8-F12FE02334C3}" type="sibTrans" cxnId="{0612E45B-9713-47F6-926E-39DC8D41F418}">
      <dgm:prSet/>
      <dgm:spPr/>
      <dgm:t>
        <a:bodyPr/>
        <a:lstStyle/>
        <a:p>
          <a:endParaRPr lang="es-CO"/>
        </a:p>
      </dgm:t>
    </dgm:pt>
    <dgm:pt modelId="{4DB16724-3125-486C-931C-324A74BF414D}">
      <dgm:prSet/>
      <dgm:spPr/>
      <dgm:t>
        <a:bodyPr/>
        <a:lstStyle/>
        <a:p>
          <a:r>
            <a:rPr lang="es-CO" dirty="0"/>
            <a:t>Estructurada</a:t>
          </a:r>
        </a:p>
      </dgm:t>
    </dgm:pt>
    <dgm:pt modelId="{ADDC22FD-93A4-4EC0-A9C6-DFCD0FC75F61}" type="parTrans" cxnId="{27EEAB3A-9231-43FB-A0B5-8B280B484CD9}">
      <dgm:prSet/>
      <dgm:spPr/>
      <dgm:t>
        <a:bodyPr/>
        <a:lstStyle/>
        <a:p>
          <a:endParaRPr lang="es-CO"/>
        </a:p>
      </dgm:t>
    </dgm:pt>
    <dgm:pt modelId="{6922B3D8-FCF2-4C14-A932-4D3862162D88}" type="sibTrans" cxnId="{27EEAB3A-9231-43FB-A0B5-8B280B484CD9}">
      <dgm:prSet/>
      <dgm:spPr/>
      <dgm:t>
        <a:bodyPr/>
        <a:lstStyle/>
        <a:p>
          <a:endParaRPr lang="es-CO"/>
        </a:p>
      </dgm:t>
    </dgm:pt>
    <dgm:pt modelId="{6540E467-C4D4-4E26-A690-0E6D1304425A}">
      <dgm:prSet/>
      <dgm:spPr/>
      <dgm:t>
        <a:bodyPr/>
        <a:lstStyle/>
        <a:p>
          <a:r>
            <a:rPr lang="es-CO" dirty="0"/>
            <a:t>Semi estructura</a:t>
          </a:r>
        </a:p>
      </dgm:t>
    </dgm:pt>
    <dgm:pt modelId="{427E8F72-42F0-4FF9-A21E-51633E004290}" type="parTrans" cxnId="{D192F2F8-74FB-4B60-8106-D894537E2471}">
      <dgm:prSet/>
      <dgm:spPr/>
      <dgm:t>
        <a:bodyPr/>
        <a:lstStyle/>
        <a:p>
          <a:endParaRPr lang="es-CO"/>
        </a:p>
      </dgm:t>
    </dgm:pt>
    <dgm:pt modelId="{95DD85E2-B004-46E0-B714-28E6634E97AC}" type="sibTrans" cxnId="{D192F2F8-74FB-4B60-8106-D894537E2471}">
      <dgm:prSet/>
      <dgm:spPr/>
      <dgm:t>
        <a:bodyPr/>
        <a:lstStyle/>
        <a:p>
          <a:endParaRPr lang="es-CO"/>
        </a:p>
      </dgm:t>
    </dgm:pt>
    <dgm:pt modelId="{C35D8FF7-74B6-4647-9D92-4A2CE337FE5F}">
      <dgm:prSet/>
      <dgm:spPr/>
      <dgm:t>
        <a:bodyPr/>
        <a:lstStyle/>
        <a:p>
          <a:r>
            <a:rPr lang="es-CO" dirty="0"/>
            <a:t>No estructura</a:t>
          </a:r>
        </a:p>
      </dgm:t>
    </dgm:pt>
    <dgm:pt modelId="{C07C1975-7342-42BE-B85A-5B9C631FC3FB}" type="parTrans" cxnId="{5FA481A2-13D1-4F8E-B4D3-7A1FAD97A40A}">
      <dgm:prSet/>
      <dgm:spPr/>
      <dgm:t>
        <a:bodyPr/>
        <a:lstStyle/>
        <a:p>
          <a:endParaRPr lang="es-CO"/>
        </a:p>
      </dgm:t>
    </dgm:pt>
    <dgm:pt modelId="{0A585490-C7C7-4359-A33E-0E77F45B0EED}" type="sibTrans" cxnId="{5FA481A2-13D1-4F8E-B4D3-7A1FAD97A40A}">
      <dgm:prSet/>
      <dgm:spPr/>
      <dgm:t>
        <a:bodyPr/>
        <a:lstStyle/>
        <a:p>
          <a:endParaRPr lang="es-CO"/>
        </a:p>
      </dgm:t>
    </dgm:pt>
    <dgm:pt modelId="{8E494F2A-02F4-4182-BC64-7362528D90B2}">
      <dgm:prSet/>
      <dgm:spPr/>
      <dgm:t>
        <a:bodyPr/>
        <a:lstStyle/>
        <a:p>
          <a:r>
            <a:rPr lang="es-CO" dirty="0"/>
            <a:t>Real time</a:t>
          </a:r>
        </a:p>
      </dgm:t>
    </dgm:pt>
    <dgm:pt modelId="{C4540039-5460-428C-BDB9-606447534FDA}" type="parTrans" cxnId="{2FE7CD86-6E2E-495F-92FE-F2EE33973D11}">
      <dgm:prSet/>
      <dgm:spPr/>
      <dgm:t>
        <a:bodyPr/>
        <a:lstStyle/>
        <a:p>
          <a:endParaRPr lang="es-CO"/>
        </a:p>
      </dgm:t>
    </dgm:pt>
    <dgm:pt modelId="{9EBC5364-5872-4560-8C4A-81EBC51FD991}" type="sibTrans" cxnId="{2FE7CD86-6E2E-495F-92FE-F2EE33973D11}">
      <dgm:prSet/>
      <dgm:spPr/>
      <dgm:t>
        <a:bodyPr/>
        <a:lstStyle/>
        <a:p>
          <a:endParaRPr lang="es-CO"/>
        </a:p>
      </dgm:t>
    </dgm:pt>
    <dgm:pt modelId="{C697556C-683A-4271-8E14-DC444D76E8D4}">
      <dgm:prSet/>
      <dgm:spPr/>
      <dgm:t>
        <a:bodyPr/>
        <a:lstStyle/>
        <a:p>
          <a:r>
            <a:rPr lang="es-CO" dirty="0"/>
            <a:t>Taller</a:t>
          </a:r>
        </a:p>
      </dgm:t>
    </dgm:pt>
    <dgm:pt modelId="{E318924F-D580-49EE-8BF8-6AB78F71D5AC}" type="parTrans" cxnId="{DE5DE1CD-3FA6-488E-B15B-D53D943630EC}">
      <dgm:prSet/>
      <dgm:spPr/>
      <dgm:t>
        <a:bodyPr/>
        <a:lstStyle/>
        <a:p>
          <a:endParaRPr lang="es-CO"/>
        </a:p>
      </dgm:t>
    </dgm:pt>
    <dgm:pt modelId="{32EC78F3-FDC4-47B8-9D97-A7D378DD5514}" type="sibTrans" cxnId="{DE5DE1CD-3FA6-488E-B15B-D53D943630EC}">
      <dgm:prSet/>
      <dgm:spPr/>
      <dgm:t>
        <a:bodyPr/>
        <a:lstStyle/>
        <a:p>
          <a:endParaRPr lang="es-CO"/>
        </a:p>
      </dgm:t>
    </dgm:pt>
    <dgm:pt modelId="{0890BD6C-53F8-4854-9130-E764C1C6D814}" type="pres">
      <dgm:prSet presAssocID="{A1668492-AF3A-4793-B64C-F03AA30B6B5B}" presName="Name0" presStyleCnt="0">
        <dgm:presLayoutVars>
          <dgm:dir/>
          <dgm:resizeHandles val="exact"/>
        </dgm:presLayoutVars>
      </dgm:prSet>
      <dgm:spPr/>
    </dgm:pt>
    <dgm:pt modelId="{223D7F94-9A89-4DE2-AB8A-B43750E970D9}" type="pres">
      <dgm:prSet presAssocID="{A1668492-AF3A-4793-B64C-F03AA30B6B5B}" presName="fgShape" presStyleLbl="fgShp" presStyleIdx="0" presStyleCnt="1"/>
      <dgm:spPr/>
    </dgm:pt>
    <dgm:pt modelId="{E33541BF-F2F3-4446-B81B-935DD51C69CE}" type="pres">
      <dgm:prSet presAssocID="{A1668492-AF3A-4793-B64C-F03AA30B6B5B}" presName="linComp" presStyleCnt="0"/>
      <dgm:spPr/>
    </dgm:pt>
    <dgm:pt modelId="{70FD7449-6EFD-46A9-B949-264B6ED66E28}" type="pres">
      <dgm:prSet presAssocID="{67AF32E5-EA4F-4DF2-8D42-C7BEB58D6441}" presName="compNode" presStyleCnt="0"/>
      <dgm:spPr/>
    </dgm:pt>
    <dgm:pt modelId="{868C982F-C052-45FC-9050-D00DE3FB7BF1}" type="pres">
      <dgm:prSet presAssocID="{67AF32E5-EA4F-4DF2-8D42-C7BEB58D6441}" presName="bkgdShape" presStyleLbl="node1" presStyleIdx="0" presStyleCnt="5"/>
      <dgm:spPr/>
    </dgm:pt>
    <dgm:pt modelId="{F73B476C-B63D-41A7-9DBC-B3E06F3A2B6C}" type="pres">
      <dgm:prSet presAssocID="{67AF32E5-EA4F-4DF2-8D42-C7BEB58D6441}" presName="nodeTx" presStyleLbl="node1" presStyleIdx="0" presStyleCnt="5">
        <dgm:presLayoutVars>
          <dgm:bulletEnabled val="1"/>
        </dgm:presLayoutVars>
      </dgm:prSet>
      <dgm:spPr/>
    </dgm:pt>
    <dgm:pt modelId="{64BEA5FF-8BF0-459C-B92A-3FAF1DEB403D}" type="pres">
      <dgm:prSet presAssocID="{67AF32E5-EA4F-4DF2-8D42-C7BEB58D6441}" presName="invisiNode" presStyleLbl="node1" presStyleIdx="0" presStyleCnt="5"/>
      <dgm:spPr/>
    </dgm:pt>
    <dgm:pt modelId="{36352F51-7A4E-49E8-B9CF-7BE344C87262}" type="pres">
      <dgm:prSet presAssocID="{67AF32E5-EA4F-4DF2-8D42-C7BEB58D6441}" presName="imagNode" presStyleLbl="fgImgPlace1" presStyleIdx="0" presStyleCnt="5"/>
      <dgm:spPr/>
    </dgm:pt>
    <dgm:pt modelId="{163D6C5F-4C88-4303-AAC8-C15ACCE8926C}" type="pres">
      <dgm:prSet presAssocID="{C9B2F269-03B2-47DE-963B-7AD614472820}" presName="sibTrans" presStyleLbl="sibTrans2D1" presStyleIdx="0" presStyleCnt="0"/>
      <dgm:spPr/>
    </dgm:pt>
    <dgm:pt modelId="{0CAA9631-2152-405A-8C5E-B0DDF43336BE}" type="pres">
      <dgm:prSet presAssocID="{B1041FE1-1EF3-4D37-9797-DBB90A9CBC18}" presName="compNode" presStyleCnt="0"/>
      <dgm:spPr/>
    </dgm:pt>
    <dgm:pt modelId="{E7EF0178-5BD3-4A82-9891-7AFF29CB2960}" type="pres">
      <dgm:prSet presAssocID="{B1041FE1-1EF3-4D37-9797-DBB90A9CBC18}" presName="bkgdShape" presStyleLbl="node1" presStyleIdx="1" presStyleCnt="5"/>
      <dgm:spPr/>
    </dgm:pt>
    <dgm:pt modelId="{F8D87B6C-4E8F-494F-B164-F8811175BF53}" type="pres">
      <dgm:prSet presAssocID="{B1041FE1-1EF3-4D37-9797-DBB90A9CBC18}" presName="nodeTx" presStyleLbl="node1" presStyleIdx="1" presStyleCnt="5">
        <dgm:presLayoutVars>
          <dgm:bulletEnabled val="1"/>
        </dgm:presLayoutVars>
      </dgm:prSet>
      <dgm:spPr/>
    </dgm:pt>
    <dgm:pt modelId="{1B843D19-63AD-43B2-B559-FA78AB86F413}" type="pres">
      <dgm:prSet presAssocID="{B1041FE1-1EF3-4D37-9797-DBB90A9CBC18}" presName="invisiNode" presStyleLbl="node1" presStyleIdx="1" presStyleCnt="5"/>
      <dgm:spPr/>
    </dgm:pt>
    <dgm:pt modelId="{B0DFA27A-C516-432F-8AAB-DA902B886706}" type="pres">
      <dgm:prSet presAssocID="{B1041FE1-1EF3-4D37-9797-DBB90A9CBC18}" presName="imagNode" presStyleLbl="fgImgPlace1" presStyleIdx="1" presStyleCnt="5"/>
      <dgm:spPr/>
    </dgm:pt>
    <dgm:pt modelId="{13D4020B-C8C5-431B-98C5-E018DDDECCA3}" type="pres">
      <dgm:prSet presAssocID="{EC7DFC5B-12CB-414D-A06F-4F9958E13037}" presName="sibTrans" presStyleLbl="sibTrans2D1" presStyleIdx="0" presStyleCnt="0"/>
      <dgm:spPr/>
    </dgm:pt>
    <dgm:pt modelId="{6B28DA83-6A88-4210-A9A2-94EA7750AED8}" type="pres">
      <dgm:prSet presAssocID="{42A54C2F-9C55-4F5E-9864-FA2FBBF27AEC}" presName="compNode" presStyleCnt="0"/>
      <dgm:spPr/>
    </dgm:pt>
    <dgm:pt modelId="{DDD3B612-E4C3-450E-B57B-6886945817B3}" type="pres">
      <dgm:prSet presAssocID="{42A54C2F-9C55-4F5E-9864-FA2FBBF27AEC}" presName="bkgdShape" presStyleLbl="node1" presStyleIdx="2" presStyleCnt="5"/>
      <dgm:spPr/>
    </dgm:pt>
    <dgm:pt modelId="{92FC46BC-A480-4225-ACE3-BAC35770B684}" type="pres">
      <dgm:prSet presAssocID="{42A54C2F-9C55-4F5E-9864-FA2FBBF27AEC}" presName="nodeTx" presStyleLbl="node1" presStyleIdx="2" presStyleCnt="5">
        <dgm:presLayoutVars>
          <dgm:bulletEnabled val="1"/>
        </dgm:presLayoutVars>
      </dgm:prSet>
      <dgm:spPr/>
    </dgm:pt>
    <dgm:pt modelId="{F3CAFC3E-4F78-4681-B22A-A5A55D423BDC}" type="pres">
      <dgm:prSet presAssocID="{42A54C2F-9C55-4F5E-9864-FA2FBBF27AEC}" presName="invisiNode" presStyleLbl="node1" presStyleIdx="2" presStyleCnt="5"/>
      <dgm:spPr/>
    </dgm:pt>
    <dgm:pt modelId="{AABF61FE-B634-4286-A6D3-2A9F62FD176A}" type="pres">
      <dgm:prSet presAssocID="{42A54C2F-9C55-4F5E-9864-FA2FBBF27AEC}" presName="imagNode" presStyleLbl="fgImgPlace1" presStyleIdx="2" presStyleCnt="5"/>
      <dgm:spPr/>
    </dgm:pt>
    <dgm:pt modelId="{25DF58D1-6C34-4C15-84E9-607EC891AEA0}" type="pres">
      <dgm:prSet presAssocID="{448FD2F1-8094-4460-A63F-F9A62CE6CA4A}" presName="sibTrans" presStyleLbl="sibTrans2D1" presStyleIdx="0" presStyleCnt="0"/>
      <dgm:spPr/>
    </dgm:pt>
    <dgm:pt modelId="{C5206922-3164-47D5-9594-8B4C001CC59F}" type="pres">
      <dgm:prSet presAssocID="{81710347-6049-4116-97B7-8E365396364A}" presName="compNode" presStyleCnt="0"/>
      <dgm:spPr/>
    </dgm:pt>
    <dgm:pt modelId="{495AB08F-E8FB-4421-9E84-2774A99BD067}" type="pres">
      <dgm:prSet presAssocID="{81710347-6049-4116-97B7-8E365396364A}" presName="bkgdShape" presStyleLbl="node1" presStyleIdx="3" presStyleCnt="5"/>
      <dgm:spPr/>
    </dgm:pt>
    <dgm:pt modelId="{990FB829-08E1-46FE-B8C0-FFA38AFA52C1}" type="pres">
      <dgm:prSet presAssocID="{81710347-6049-4116-97B7-8E365396364A}" presName="nodeTx" presStyleLbl="node1" presStyleIdx="3" presStyleCnt="5">
        <dgm:presLayoutVars>
          <dgm:bulletEnabled val="1"/>
        </dgm:presLayoutVars>
      </dgm:prSet>
      <dgm:spPr/>
    </dgm:pt>
    <dgm:pt modelId="{D0CE0E75-8976-4EFA-82D5-12930F27549C}" type="pres">
      <dgm:prSet presAssocID="{81710347-6049-4116-97B7-8E365396364A}" presName="invisiNode" presStyleLbl="node1" presStyleIdx="3" presStyleCnt="5"/>
      <dgm:spPr/>
    </dgm:pt>
    <dgm:pt modelId="{C5E97584-1250-4067-B6EB-9554BC22651C}" type="pres">
      <dgm:prSet presAssocID="{81710347-6049-4116-97B7-8E365396364A}" presName="imagNode" presStyleLbl="fgImgPlace1" presStyleIdx="3" presStyleCnt="5"/>
      <dgm:spPr/>
    </dgm:pt>
    <dgm:pt modelId="{BE3A94F5-7A15-4671-889B-A743D335C862}" type="pres">
      <dgm:prSet presAssocID="{0ED54383-6BA4-4E08-902E-5CD93C86ECCE}" presName="sibTrans" presStyleLbl="sibTrans2D1" presStyleIdx="0" presStyleCnt="0"/>
      <dgm:spPr/>
    </dgm:pt>
    <dgm:pt modelId="{CE0FB399-5A54-40A2-B9CB-671B22C32D9A}" type="pres">
      <dgm:prSet presAssocID="{D9AFBFFB-2178-4783-AF0C-5F2FD05DF760}" presName="compNode" presStyleCnt="0"/>
      <dgm:spPr/>
    </dgm:pt>
    <dgm:pt modelId="{35D8F87E-F432-4142-BCB5-38374CB1EA57}" type="pres">
      <dgm:prSet presAssocID="{D9AFBFFB-2178-4783-AF0C-5F2FD05DF760}" presName="bkgdShape" presStyleLbl="node1" presStyleIdx="4" presStyleCnt="5"/>
      <dgm:spPr/>
    </dgm:pt>
    <dgm:pt modelId="{7EFED91F-6268-47D2-A50E-C5FFF9EFA2B6}" type="pres">
      <dgm:prSet presAssocID="{D9AFBFFB-2178-4783-AF0C-5F2FD05DF760}" presName="nodeTx" presStyleLbl="node1" presStyleIdx="4" presStyleCnt="5">
        <dgm:presLayoutVars>
          <dgm:bulletEnabled val="1"/>
        </dgm:presLayoutVars>
      </dgm:prSet>
      <dgm:spPr/>
    </dgm:pt>
    <dgm:pt modelId="{51AA23CE-E6ED-48F0-9887-4413AE657562}" type="pres">
      <dgm:prSet presAssocID="{D9AFBFFB-2178-4783-AF0C-5F2FD05DF760}" presName="invisiNode" presStyleLbl="node1" presStyleIdx="4" presStyleCnt="5"/>
      <dgm:spPr/>
    </dgm:pt>
    <dgm:pt modelId="{F5400E3C-156F-4725-A4D2-2C6E48186964}" type="pres">
      <dgm:prSet presAssocID="{D9AFBFFB-2178-4783-AF0C-5F2FD05DF760}" presName="imagNode" presStyleLbl="fgImgPlace1" presStyleIdx="4" presStyleCnt="5"/>
      <dgm:spPr/>
    </dgm:pt>
  </dgm:ptLst>
  <dgm:cxnLst>
    <dgm:cxn modelId="{0A4FC801-AB7F-4A8E-9CAC-14A9447A5A2E}" type="presOf" srcId="{C697556C-683A-4271-8E14-DC444D76E8D4}" destId="{7EFED91F-6268-47D2-A50E-C5FFF9EFA2B6}" srcOrd="1" destOrd="5" presId="urn:microsoft.com/office/officeart/2005/8/layout/hList7"/>
    <dgm:cxn modelId="{65AA9504-E39E-420F-AE67-7C732AF171BE}" srcId="{67AF32E5-EA4F-4DF2-8D42-C7BEB58D6441}" destId="{BF5C1048-161A-4345-8843-4848FFD247B0}" srcOrd="0" destOrd="0" parTransId="{A2E35F88-7E9A-42BA-A58F-8014B7F2A60B}" sibTransId="{2FEB3F05-4EFC-43A2-9C83-EAF328A8BB6C}"/>
    <dgm:cxn modelId="{62527C0F-0D33-4AD7-AF9B-79BB14E4CB66}" type="presOf" srcId="{6540E467-C4D4-4E26-A690-0E6D1304425A}" destId="{7EFED91F-6268-47D2-A50E-C5FFF9EFA2B6}" srcOrd="1" destOrd="2" presId="urn:microsoft.com/office/officeart/2005/8/layout/hList7"/>
    <dgm:cxn modelId="{58884C13-2B9C-4D0D-8349-22FF51AE510F}" type="presOf" srcId="{B2BB0E17-043A-45A5-B7A7-47123D8FC2D6}" destId="{990FB829-08E1-46FE-B8C0-FFA38AFA52C1}" srcOrd="1" destOrd="2" presId="urn:microsoft.com/office/officeart/2005/8/layout/hList7"/>
    <dgm:cxn modelId="{6A72BB13-6408-4750-A40F-47D054991D2D}" srcId="{B1041FE1-1EF3-4D37-9797-DBB90A9CBC18}" destId="{58819428-64CB-4F96-96F6-044D6226864F}" srcOrd="3" destOrd="0" parTransId="{350FBA8B-5214-4EF6-B28F-529F46E044F8}" sibTransId="{ACAF824C-1DF0-4BCC-A978-98E298206EAA}"/>
    <dgm:cxn modelId="{61606B14-4E7E-43D2-AC71-1558C8AFAF0F}" type="presOf" srcId="{D2848776-7771-4713-AD5A-E4B82179C9BE}" destId="{F8D87B6C-4E8F-494F-B164-F8811175BF53}" srcOrd="1" destOrd="1" presId="urn:microsoft.com/office/officeart/2005/8/layout/hList7"/>
    <dgm:cxn modelId="{CA428718-22E4-494B-8481-98BAB2BB8D60}" type="presOf" srcId="{67AF32E5-EA4F-4DF2-8D42-C7BEB58D6441}" destId="{868C982F-C052-45FC-9050-D00DE3FB7BF1}" srcOrd="0" destOrd="0" presId="urn:microsoft.com/office/officeart/2005/8/layout/hList7"/>
    <dgm:cxn modelId="{DDAEAA20-4312-4CFA-9D56-08AB63A96E5F}" srcId="{A1668492-AF3A-4793-B64C-F03AA30B6B5B}" destId="{81710347-6049-4116-97B7-8E365396364A}" srcOrd="3" destOrd="0" parTransId="{AF19C90E-4F72-4201-8FEF-DF64DDC5FB0E}" sibTransId="{0ED54383-6BA4-4E08-902E-5CD93C86ECCE}"/>
    <dgm:cxn modelId="{2F9CD021-62F3-4607-BF57-744E044BB03B}" type="presOf" srcId="{17C81919-9DF8-48F4-91E8-6A21BF1DE119}" destId="{E7EF0178-5BD3-4A82-9891-7AFF29CB2960}" srcOrd="0" destOrd="3" presId="urn:microsoft.com/office/officeart/2005/8/layout/hList7"/>
    <dgm:cxn modelId="{43F48C22-2B3B-4A56-A874-BA667F50508B}" type="presOf" srcId="{724759E7-D897-40B6-A4E5-59A54EDBAE44}" destId="{E7EF0178-5BD3-4A82-9891-7AFF29CB2960}" srcOrd="0" destOrd="5" presId="urn:microsoft.com/office/officeart/2005/8/layout/hList7"/>
    <dgm:cxn modelId="{DF3D6424-3581-41D2-9C1C-D8DE4454A5C6}" srcId="{A1668492-AF3A-4793-B64C-F03AA30B6B5B}" destId="{42A54C2F-9C55-4F5E-9864-FA2FBBF27AEC}" srcOrd="2" destOrd="0" parTransId="{7DF7F3F8-15BA-4836-AF50-821D484D3D7C}" sibTransId="{448FD2F1-8094-4460-A63F-F9A62CE6CA4A}"/>
    <dgm:cxn modelId="{418C1E25-B153-4D0E-B519-79E645483002}" type="presOf" srcId="{B2BB0E17-043A-45A5-B7A7-47123D8FC2D6}" destId="{495AB08F-E8FB-4421-9E84-2774A99BD067}" srcOrd="0" destOrd="2" presId="urn:microsoft.com/office/officeart/2005/8/layout/hList7"/>
    <dgm:cxn modelId="{6880A628-EB49-482D-94B3-D64012F66297}" srcId="{A1668492-AF3A-4793-B64C-F03AA30B6B5B}" destId="{D9AFBFFB-2178-4783-AF0C-5F2FD05DF760}" srcOrd="4" destOrd="0" parTransId="{384DF851-EB80-44B8-8173-CB44657E5B06}" sibTransId="{04C39A93-8014-48C4-BE5B-6F39C685826D}"/>
    <dgm:cxn modelId="{D2AFB22A-7A56-47F6-BA10-EBE8854E77A9}" srcId="{67AF32E5-EA4F-4DF2-8D42-C7BEB58D6441}" destId="{962D9DE4-12B2-4D09-9816-A47887A7B4EC}" srcOrd="1" destOrd="0" parTransId="{0CEE3668-633E-4F38-BB84-86C3B719B6D4}" sibTransId="{22AB805A-9741-44DD-91F0-7CDE2A283447}"/>
    <dgm:cxn modelId="{C1CE232C-C9F4-4876-9B79-DD330D695B09}" srcId="{B1041FE1-1EF3-4D37-9797-DBB90A9CBC18}" destId="{17C81919-9DF8-48F4-91E8-6A21BF1DE119}" srcOrd="2" destOrd="0" parTransId="{1D306DAF-3AD3-48DD-8AC2-FAA64419046E}" sibTransId="{9BE09418-BABD-4185-A15C-4D76171222F8}"/>
    <dgm:cxn modelId="{3F64E336-1435-4583-9DD5-67849F911F0D}" srcId="{A1668492-AF3A-4793-B64C-F03AA30B6B5B}" destId="{67AF32E5-EA4F-4DF2-8D42-C7BEB58D6441}" srcOrd="0" destOrd="0" parTransId="{AFE1C1CA-2438-4486-B92A-B09A0EB816CD}" sibTransId="{C9B2F269-03B2-47DE-963B-7AD614472820}"/>
    <dgm:cxn modelId="{27EEAB3A-9231-43FB-A0B5-8B280B484CD9}" srcId="{D9AFBFFB-2178-4783-AF0C-5F2FD05DF760}" destId="{4DB16724-3125-486C-931C-324A74BF414D}" srcOrd="0" destOrd="0" parTransId="{ADDC22FD-93A4-4EC0-A9C6-DFCD0FC75F61}" sibTransId="{6922B3D8-FCF2-4C14-A932-4D3862162D88}"/>
    <dgm:cxn modelId="{6FEB963C-CEC3-4A2E-A498-F1C2FCB44BAC}" type="presOf" srcId="{C9B2F269-03B2-47DE-963B-7AD614472820}" destId="{163D6C5F-4C88-4303-AAC8-C15ACCE8926C}" srcOrd="0" destOrd="0" presId="urn:microsoft.com/office/officeart/2005/8/layout/hList7"/>
    <dgm:cxn modelId="{63C1E140-6393-4D97-BF05-B4138A0AF99D}" type="presOf" srcId="{42A54C2F-9C55-4F5E-9864-FA2FBBF27AEC}" destId="{92FC46BC-A480-4225-ACE3-BAC35770B684}" srcOrd="1" destOrd="0" presId="urn:microsoft.com/office/officeart/2005/8/layout/hList7"/>
    <dgm:cxn modelId="{6D4D135B-2AE7-41AD-82B5-844DAA15D525}" type="presOf" srcId="{58819428-64CB-4F96-96F6-044D6226864F}" destId="{E7EF0178-5BD3-4A82-9891-7AFF29CB2960}" srcOrd="0" destOrd="4" presId="urn:microsoft.com/office/officeart/2005/8/layout/hList7"/>
    <dgm:cxn modelId="{B579165B-A678-490F-8ABB-5A5D07EEE925}" srcId="{B1041FE1-1EF3-4D37-9797-DBB90A9CBC18}" destId="{D2848776-7771-4713-AD5A-E4B82179C9BE}" srcOrd="0" destOrd="0" parTransId="{DB473CD3-A594-4AF9-B79C-9D99A85A5E4A}" sibTransId="{B03AEB3B-CF49-42F6-B67A-289F3BEDCE4C}"/>
    <dgm:cxn modelId="{0612E45B-9713-47F6-926E-39DC8D41F418}" srcId="{42A54C2F-9C55-4F5E-9864-FA2FBBF27AEC}" destId="{2946A37A-69C2-417C-B99A-B8C6072DC7C7}" srcOrd="2" destOrd="0" parTransId="{D408B599-4554-4038-A3BF-8BDB244CE5FF}" sibTransId="{5F940F5D-1541-48F3-BED8-F12FE02334C3}"/>
    <dgm:cxn modelId="{C7A3BC41-AB95-44C7-8D7E-CC6353FD8FFB}" type="presOf" srcId="{6002104F-820D-443D-AF76-C6A52B406AAA}" destId="{990FB829-08E1-46FE-B8C0-FFA38AFA52C1}" srcOrd="1" destOrd="1" presId="urn:microsoft.com/office/officeart/2005/8/layout/hList7"/>
    <dgm:cxn modelId="{31F5C142-15B6-4594-B96E-5ECAC9F6E3F1}" type="presOf" srcId="{962D9DE4-12B2-4D09-9816-A47887A7B4EC}" destId="{F73B476C-B63D-41A7-9DBC-B3E06F3A2B6C}" srcOrd="1" destOrd="2" presId="urn:microsoft.com/office/officeart/2005/8/layout/hList7"/>
    <dgm:cxn modelId="{80570363-BAAB-4373-BC58-567032466E32}" type="presOf" srcId="{BF5C1048-161A-4345-8843-4848FFD247B0}" destId="{868C982F-C052-45FC-9050-D00DE3FB7BF1}" srcOrd="0" destOrd="1" presId="urn:microsoft.com/office/officeart/2005/8/layout/hList7"/>
    <dgm:cxn modelId="{BDAA5A43-9670-4672-8924-9D2410160DAC}" type="presOf" srcId="{2946A37A-69C2-417C-B99A-B8C6072DC7C7}" destId="{DDD3B612-E4C3-450E-B57B-6886945817B3}" srcOrd="0" destOrd="3" presId="urn:microsoft.com/office/officeart/2005/8/layout/hList7"/>
    <dgm:cxn modelId="{9B2C0145-E551-40EE-959E-4DC1BEC48D0F}" type="presOf" srcId="{A1668492-AF3A-4793-B64C-F03AA30B6B5B}" destId="{0890BD6C-53F8-4854-9130-E764C1C6D814}" srcOrd="0" destOrd="0" presId="urn:microsoft.com/office/officeart/2005/8/layout/hList7"/>
    <dgm:cxn modelId="{0FB06C68-E458-4CCF-A151-4AB04CAE7FE1}" type="presOf" srcId="{D2848776-7771-4713-AD5A-E4B82179C9BE}" destId="{E7EF0178-5BD3-4A82-9891-7AFF29CB2960}" srcOrd="0" destOrd="1" presId="urn:microsoft.com/office/officeart/2005/8/layout/hList7"/>
    <dgm:cxn modelId="{7B2FF14A-9F2A-42B5-8753-81CBD37FEE8B}" type="presOf" srcId="{23B642CF-A2F5-454A-BC47-7C9772B64D52}" destId="{92FC46BC-A480-4225-ACE3-BAC35770B684}" srcOrd="1" destOrd="2" presId="urn:microsoft.com/office/officeart/2005/8/layout/hList7"/>
    <dgm:cxn modelId="{AAA4A66F-3214-44C1-9DD6-4512BEAC3BA0}" srcId="{81710347-6049-4116-97B7-8E365396364A}" destId="{B2BB0E17-043A-45A5-B7A7-47123D8FC2D6}" srcOrd="1" destOrd="0" parTransId="{5862E5BD-7A44-4981-9674-7D1A6F3CFAF7}" sibTransId="{8A4FEED7-B4FD-43EB-BB07-9F00FEAFA6F2}"/>
    <dgm:cxn modelId="{F52B7452-A57E-471A-B5E9-DB0C9B7497AC}" type="presOf" srcId="{81710347-6049-4116-97B7-8E365396364A}" destId="{990FB829-08E1-46FE-B8C0-FFA38AFA52C1}" srcOrd="1" destOrd="0" presId="urn:microsoft.com/office/officeart/2005/8/layout/hList7"/>
    <dgm:cxn modelId="{59630E74-BD0D-4775-955D-2B621BF8BCB4}" srcId="{A1668492-AF3A-4793-B64C-F03AA30B6B5B}" destId="{B1041FE1-1EF3-4D37-9797-DBB90A9CBC18}" srcOrd="1" destOrd="0" parTransId="{31AFAEA2-22AE-4A5F-BE34-BBD802F05211}" sibTransId="{EC7DFC5B-12CB-414D-A06F-4F9958E13037}"/>
    <dgm:cxn modelId="{45B3F374-BFEE-4274-8214-32F37F05D609}" type="presOf" srcId="{BF5C1048-161A-4345-8843-4848FFD247B0}" destId="{F73B476C-B63D-41A7-9DBC-B3E06F3A2B6C}" srcOrd="1" destOrd="1" presId="urn:microsoft.com/office/officeart/2005/8/layout/hList7"/>
    <dgm:cxn modelId="{CF001B55-E524-43DC-8443-CB42A641FAB7}" type="presOf" srcId="{B1041FE1-1EF3-4D37-9797-DBB90A9CBC18}" destId="{E7EF0178-5BD3-4A82-9891-7AFF29CB2960}" srcOrd="0" destOrd="0" presId="urn:microsoft.com/office/officeart/2005/8/layout/hList7"/>
    <dgm:cxn modelId="{57AD5658-8371-4222-A672-EA2E537C7B59}" type="presOf" srcId="{EC7DFC5B-12CB-414D-A06F-4F9958E13037}" destId="{13D4020B-C8C5-431B-98C5-E018DDDECCA3}" srcOrd="0" destOrd="0" presId="urn:microsoft.com/office/officeart/2005/8/layout/hList7"/>
    <dgm:cxn modelId="{34B17C80-6574-427B-AB69-F4C8062AA64E}" srcId="{81710347-6049-4116-97B7-8E365396364A}" destId="{6002104F-820D-443D-AF76-C6A52B406AAA}" srcOrd="0" destOrd="0" parTransId="{F1A8A1F5-0A67-47C6-9C46-2D9BF62A2E94}" sibTransId="{AA4FA655-D972-415C-9B1B-8E4AA8768977}"/>
    <dgm:cxn modelId="{9FF80B84-A1B0-499F-8D82-DAD7F207D698}" srcId="{42A54C2F-9C55-4F5E-9864-FA2FBBF27AEC}" destId="{23B642CF-A2F5-454A-BC47-7C9772B64D52}" srcOrd="1" destOrd="0" parTransId="{67CC274D-B607-480D-A93C-A516255E667B}" sibTransId="{B319C58E-F7DA-4671-89CF-5C1BAB890C9A}"/>
    <dgm:cxn modelId="{2FE7CD86-6E2E-495F-92FE-F2EE33973D11}" srcId="{D9AFBFFB-2178-4783-AF0C-5F2FD05DF760}" destId="{8E494F2A-02F4-4182-BC64-7362528D90B2}" srcOrd="3" destOrd="0" parTransId="{C4540039-5460-428C-BDB9-606447534FDA}" sibTransId="{9EBC5364-5872-4560-8C4A-81EBC51FD991}"/>
    <dgm:cxn modelId="{CE4AC78A-4CF7-4FCD-B4BD-EB1AFA647F9D}" type="presOf" srcId="{C4CB771C-C827-4333-AC5E-07C9D6EEEAE9}" destId="{F73B476C-B63D-41A7-9DBC-B3E06F3A2B6C}" srcOrd="1" destOrd="3" presId="urn:microsoft.com/office/officeart/2005/8/layout/hList7"/>
    <dgm:cxn modelId="{C9B5B78C-3F83-4939-9918-70C90982A627}" type="presOf" srcId="{4DB16724-3125-486C-931C-324A74BF414D}" destId="{35D8F87E-F432-4142-BCB5-38374CB1EA57}" srcOrd="0" destOrd="1" presId="urn:microsoft.com/office/officeart/2005/8/layout/hList7"/>
    <dgm:cxn modelId="{6226AE90-5300-4E80-BD91-8B1204FF36A9}" type="presOf" srcId="{6540E467-C4D4-4E26-A690-0E6D1304425A}" destId="{35D8F87E-F432-4142-BCB5-38374CB1EA57}" srcOrd="0" destOrd="2" presId="urn:microsoft.com/office/officeart/2005/8/layout/hList7"/>
    <dgm:cxn modelId="{C9194D97-9485-434E-847D-6B72D2214B17}" type="presOf" srcId="{D9AFBFFB-2178-4783-AF0C-5F2FD05DF760}" destId="{35D8F87E-F432-4142-BCB5-38374CB1EA57}" srcOrd="0" destOrd="0" presId="urn:microsoft.com/office/officeart/2005/8/layout/hList7"/>
    <dgm:cxn modelId="{1365D897-2192-4600-8DBC-7394FFBF55B5}" type="presOf" srcId="{2946A37A-69C2-417C-B99A-B8C6072DC7C7}" destId="{92FC46BC-A480-4225-ACE3-BAC35770B684}" srcOrd="1" destOrd="3" presId="urn:microsoft.com/office/officeart/2005/8/layout/hList7"/>
    <dgm:cxn modelId="{999B209E-0EF1-4A52-8CFA-78C8FF84885F}" type="presOf" srcId="{58819428-64CB-4F96-96F6-044D6226864F}" destId="{F8D87B6C-4E8F-494F-B164-F8811175BF53}" srcOrd="1" destOrd="4" presId="urn:microsoft.com/office/officeart/2005/8/layout/hList7"/>
    <dgm:cxn modelId="{DC2CD69E-1151-4AE8-9A58-0C8A83D1246C}" type="presOf" srcId="{C4CB771C-C827-4333-AC5E-07C9D6EEEAE9}" destId="{868C982F-C052-45FC-9050-D00DE3FB7BF1}" srcOrd="0" destOrd="3" presId="urn:microsoft.com/office/officeart/2005/8/layout/hList7"/>
    <dgm:cxn modelId="{473172A2-FA70-4AB1-81AE-0EDD69C8B26F}" type="presOf" srcId="{89DF809E-F6C2-499D-893A-4C0E5024B5D2}" destId="{92FC46BC-A480-4225-ACE3-BAC35770B684}" srcOrd="1" destOrd="1" presId="urn:microsoft.com/office/officeart/2005/8/layout/hList7"/>
    <dgm:cxn modelId="{5FA481A2-13D1-4F8E-B4D3-7A1FAD97A40A}" srcId="{D9AFBFFB-2178-4783-AF0C-5F2FD05DF760}" destId="{C35D8FF7-74B6-4647-9D92-4A2CE337FE5F}" srcOrd="2" destOrd="0" parTransId="{C07C1975-7342-42BE-B85A-5B9C631FC3FB}" sibTransId="{0A585490-C7C7-4359-A33E-0E77F45B0EED}"/>
    <dgm:cxn modelId="{153AD9AC-74C0-481E-9D45-F04EBB8FE445}" type="presOf" srcId="{B1041FE1-1EF3-4D37-9797-DBB90A9CBC18}" destId="{F8D87B6C-4E8F-494F-B164-F8811175BF53}" srcOrd="1" destOrd="0" presId="urn:microsoft.com/office/officeart/2005/8/layout/hList7"/>
    <dgm:cxn modelId="{F0FC85B2-8C7E-4BEE-BB0F-1E5B73D83ED9}" type="presOf" srcId="{C35D8FF7-74B6-4647-9D92-4A2CE337FE5F}" destId="{7EFED91F-6268-47D2-A50E-C5FFF9EFA2B6}" srcOrd="1" destOrd="3" presId="urn:microsoft.com/office/officeart/2005/8/layout/hList7"/>
    <dgm:cxn modelId="{6F8BEFB2-D501-4DD9-BA72-BAC7D15E3A8A}" type="presOf" srcId="{23B642CF-A2F5-454A-BC47-7C9772B64D52}" destId="{DDD3B612-E4C3-450E-B57B-6886945817B3}" srcOrd="0" destOrd="2" presId="urn:microsoft.com/office/officeart/2005/8/layout/hList7"/>
    <dgm:cxn modelId="{F34BFFB4-4196-462E-9288-497A869D85CE}" type="presOf" srcId="{962D9DE4-12B2-4D09-9816-A47887A7B4EC}" destId="{868C982F-C052-45FC-9050-D00DE3FB7BF1}" srcOrd="0" destOrd="2" presId="urn:microsoft.com/office/officeart/2005/8/layout/hList7"/>
    <dgm:cxn modelId="{E3B01FB7-1C5B-4DEA-A5B1-024B72E969EE}" type="presOf" srcId="{8E494F2A-02F4-4182-BC64-7362528D90B2}" destId="{35D8F87E-F432-4142-BCB5-38374CB1EA57}" srcOrd="0" destOrd="4" presId="urn:microsoft.com/office/officeart/2005/8/layout/hList7"/>
    <dgm:cxn modelId="{D3A745B8-2811-41E4-BBBC-3F4E40B9080C}" srcId="{B1041FE1-1EF3-4D37-9797-DBB90A9CBC18}" destId="{BC0CEEBF-6C85-4A06-ACB1-56652DF888D0}" srcOrd="1" destOrd="0" parTransId="{44F10F71-77C3-4553-94C2-8A8895AEC8CD}" sibTransId="{705E2DE2-C870-4FD7-AA9C-989616837F9A}"/>
    <dgm:cxn modelId="{610765BE-B040-4266-AAFA-45CA8F8B618F}" type="presOf" srcId="{D9AFBFFB-2178-4783-AF0C-5F2FD05DF760}" destId="{7EFED91F-6268-47D2-A50E-C5FFF9EFA2B6}" srcOrd="1" destOrd="0" presId="urn:microsoft.com/office/officeart/2005/8/layout/hList7"/>
    <dgm:cxn modelId="{497321C1-76DC-4350-B3C9-924A2FC432A8}" type="presOf" srcId="{5D0BC8BB-3476-4F03-8E1D-92A31E51D739}" destId="{495AB08F-E8FB-4421-9E84-2774A99BD067}" srcOrd="0" destOrd="3" presId="urn:microsoft.com/office/officeart/2005/8/layout/hList7"/>
    <dgm:cxn modelId="{E1450AC4-2C5B-405F-B263-68AC7D2E7766}" type="presOf" srcId="{4DB16724-3125-486C-931C-324A74BF414D}" destId="{7EFED91F-6268-47D2-A50E-C5FFF9EFA2B6}" srcOrd="1" destOrd="1" presId="urn:microsoft.com/office/officeart/2005/8/layout/hList7"/>
    <dgm:cxn modelId="{273BC9C9-138E-4F21-9A34-8A850B82F124}" type="presOf" srcId="{67AF32E5-EA4F-4DF2-8D42-C7BEB58D6441}" destId="{F73B476C-B63D-41A7-9DBC-B3E06F3A2B6C}" srcOrd="1" destOrd="0" presId="urn:microsoft.com/office/officeart/2005/8/layout/hList7"/>
    <dgm:cxn modelId="{DE5DE1CD-3FA6-488E-B15B-D53D943630EC}" srcId="{D9AFBFFB-2178-4783-AF0C-5F2FD05DF760}" destId="{C697556C-683A-4271-8E14-DC444D76E8D4}" srcOrd="4" destOrd="0" parTransId="{E318924F-D580-49EE-8BF8-6AB78F71D5AC}" sibTransId="{32EC78F3-FDC4-47B8-9D97-A7D378DD5514}"/>
    <dgm:cxn modelId="{C58470CF-59E0-423B-9529-B40DE0BDFA77}" srcId="{42A54C2F-9C55-4F5E-9864-FA2FBBF27AEC}" destId="{89DF809E-F6C2-499D-893A-4C0E5024B5D2}" srcOrd="0" destOrd="0" parTransId="{41370DED-92E8-4795-B3DB-263B83F7EC40}" sibTransId="{A1C6D300-562C-4BAD-960D-E06D22572DCB}"/>
    <dgm:cxn modelId="{A41BACD0-94A1-40CA-953E-A85320F28347}" type="presOf" srcId="{6002104F-820D-443D-AF76-C6A52B406AAA}" destId="{495AB08F-E8FB-4421-9E84-2774A99BD067}" srcOrd="0" destOrd="1" presId="urn:microsoft.com/office/officeart/2005/8/layout/hList7"/>
    <dgm:cxn modelId="{09B915D2-9FB7-4827-B41C-8BCA26523E50}" type="presOf" srcId="{448FD2F1-8094-4460-A63F-F9A62CE6CA4A}" destId="{25DF58D1-6C34-4C15-84E9-607EC891AEA0}" srcOrd="0" destOrd="0" presId="urn:microsoft.com/office/officeart/2005/8/layout/hList7"/>
    <dgm:cxn modelId="{2451D4D2-5D69-4321-8C73-6C322FE3D03B}" type="presOf" srcId="{BC0CEEBF-6C85-4A06-ACB1-56652DF888D0}" destId="{F8D87B6C-4E8F-494F-B164-F8811175BF53}" srcOrd="1" destOrd="2" presId="urn:microsoft.com/office/officeart/2005/8/layout/hList7"/>
    <dgm:cxn modelId="{1992ECD5-9D04-4757-8135-EF293944E213}" type="presOf" srcId="{42A54C2F-9C55-4F5E-9864-FA2FBBF27AEC}" destId="{DDD3B612-E4C3-450E-B57B-6886945817B3}" srcOrd="0" destOrd="0" presId="urn:microsoft.com/office/officeart/2005/8/layout/hList7"/>
    <dgm:cxn modelId="{FEEC48D6-D9D1-4DEE-8D45-7CDA853221CC}" type="presOf" srcId="{89DF809E-F6C2-499D-893A-4C0E5024B5D2}" destId="{DDD3B612-E4C3-450E-B57B-6886945817B3}" srcOrd="0" destOrd="1" presId="urn:microsoft.com/office/officeart/2005/8/layout/hList7"/>
    <dgm:cxn modelId="{B95939D8-55B3-448E-813E-AB1211F71B76}" srcId="{B1041FE1-1EF3-4D37-9797-DBB90A9CBC18}" destId="{724759E7-D897-40B6-A4E5-59A54EDBAE44}" srcOrd="4" destOrd="0" parTransId="{E7FEB49E-F937-46C0-A328-E240CB099277}" sibTransId="{DCC9F84B-4D09-4BE5-A8A1-713546E3BF9E}"/>
    <dgm:cxn modelId="{8CE833DA-4463-4498-9079-33FFAC6208D1}" type="presOf" srcId="{C35D8FF7-74B6-4647-9D92-4A2CE337FE5F}" destId="{35D8F87E-F432-4142-BCB5-38374CB1EA57}" srcOrd="0" destOrd="3" presId="urn:microsoft.com/office/officeart/2005/8/layout/hList7"/>
    <dgm:cxn modelId="{B1C608DF-9136-46E3-B6DB-5E8591724C90}" type="presOf" srcId="{C697556C-683A-4271-8E14-DC444D76E8D4}" destId="{35D8F87E-F432-4142-BCB5-38374CB1EA57}" srcOrd="0" destOrd="5" presId="urn:microsoft.com/office/officeart/2005/8/layout/hList7"/>
    <dgm:cxn modelId="{31B1B4E1-FA8A-4C70-9718-FC8093B58153}" type="presOf" srcId="{8E494F2A-02F4-4182-BC64-7362528D90B2}" destId="{7EFED91F-6268-47D2-A50E-C5FFF9EFA2B6}" srcOrd="1" destOrd="4" presId="urn:microsoft.com/office/officeart/2005/8/layout/hList7"/>
    <dgm:cxn modelId="{0F0F96E2-B45B-487D-8E1F-A1587180932C}" type="presOf" srcId="{5D0BC8BB-3476-4F03-8E1D-92A31E51D739}" destId="{990FB829-08E1-46FE-B8C0-FFA38AFA52C1}" srcOrd="1" destOrd="3" presId="urn:microsoft.com/office/officeart/2005/8/layout/hList7"/>
    <dgm:cxn modelId="{11E5C8E4-172B-4E86-912F-2B14C8911AA7}" type="presOf" srcId="{17C81919-9DF8-48F4-91E8-6A21BF1DE119}" destId="{F8D87B6C-4E8F-494F-B164-F8811175BF53}" srcOrd="1" destOrd="3" presId="urn:microsoft.com/office/officeart/2005/8/layout/hList7"/>
    <dgm:cxn modelId="{E74C61EF-38B6-4AB3-92A9-877DDB3631F2}" type="presOf" srcId="{0ED54383-6BA4-4E08-902E-5CD93C86ECCE}" destId="{BE3A94F5-7A15-4671-889B-A743D335C862}" srcOrd="0" destOrd="0" presId="urn:microsoft.com/office/officeart/2005/8/layout/hList7"/>
    <dgm:cxn modelId="{DBBB6AF0-2A49-4203-A844-BBFEA296E0DE}" type="presOf" srcId="{BC0CEEBF-6C85-4A06-ACB1-56652DF888D0}" destId="{E7EF0178-5BD3-4A82-9891-7AFF29CB2960}" srcOrd="0" destOrd="2" presId="urn:microsoft.com/office/officeart/2005/8/layout/hList7"/>
    <dgm:cxn modelId="{77D33AF6-A015-4A51-BD7D-AB3B8CC9BC3C}" srcId="{81710347-6049-4116-97B7-8E365396364A}" destId="{5D0BC8BB-3476-4F03-8E1D-92A31E51D739}" srcOrd="2" destOrd="0" parTransId="{7E940846-4942-4941-88C7-24D4D6D7EB2D}" sibTransId="{53E9047D-28C1-41AA-AA37-671221AACDD1}"/>
    <dgm:cxn modelId="{D192F2F8-74FB-4B60-8106-D894537E2471}" srcId="{D9AFBFFB-2178-4783-AF0C-5F2FD05DF760}" destId="{6540E467-C4D4-4E26-A690-0E6D1304425A}" srcOrd="1" destOrd="0" parTransId="{427E8F72-42F0-4FF9-A21E-51633E004290}" sibTransId="{95DD85E2-B004-46E0-B714-28E6634E97AC}"/>
    <dgm:cxn modelId="{8FEF67FA-4B0F-4593-86A2-E3F8C27BAFD5}" type="presOf" srcId="{81710347-6049-4116-97B7-8E365396364A}" destId="{495AB08F-E8FB-4421-9E84-2774A99BD067}" srcOrd="0" destOrd="0" presId="urn:microsoft.com/office/officeart/2005/8/layout/hList7"/>
    <dgm:cxn modelId="{8B51A3FC-F55D-4EE7-B583-21C195A9BD5B}" srcId="{67AF32E5-EA4F-4DF2-8D42-C7BEB58D6441}" destId="{C4CB771C-C827-4333-AC5E-07C9D6EEEAE9}" srcOrd="2" destOrd="0" parTransId="{0424C49A-C001-4313-83EB-8120B9C14F7E}" sibTransId="{8A0A8826-20FE-4E4D-853C-F3BFD194847E}"/>
    <dgm:cxn modelId="{CA7D19FF-4F2C-42CF-A330-DA529440EE8C}" type="presOf" srcId="{724759E7-D897-40B6-A4E5-59A54EDBAE44}" destId="{F8D87B6C-4E8F-494F-B164-F8811175BF53}" srcOrd="1" destOrd="5" presId="urn:microsoft.com/office/officeart/2005/8/layout/hList7"/>
    <dgm:cxn modelId="{C3CAD374-1493-4306-A917-1D21557C1AA8}" type="presParOf" srcId="{0890BD6C-53F8-4854-9130-E764C1C6D814}" destId="{223D7F94-9A89-4DE2-AB8A-B43750E970D9}" srcOrd="0" destOrd="0" presId="urn:microsoft.com/office/officeart/2005/8/layout/hList7"/>
    <dgm:cxn modelId="{724257DA-44B7-422D-8756-93971EEE63EB}" type="presParOf" srcId="{0890BD6C-53F8-4854-9130-E764C1C6D814}" destId="{E33541BF-F2F3-4446-B81B-935DD51C69CE}" srcOrd="1" destOrd="0" presId="urn:microsoft.com/office/officeart/2005/8/layout/hList7"/>
    <dgm:cxn modelId="{42A9D1F2-4C01-42ED-8832-2C051F73552C}" type="presParOf" srcId="{E33541BF-F2F3-4446-B81B-935DD51C69CE}" destId="{70FD7449-6EFD-46A9-B949-264B6ED66E28}" srcOrd="0" destOrd="0" presId="urn:microsoft.com/office/officeart/2005/8/layout/hList7"/>
    <dgm:cxn modelId="{AD63891E-9C92-466F-8340-CDEB958B1414}" type="presParOf" srcId="{70FD7449-6EFD-46A9-B949-264B6ED66E28}" destId="{868C982F-C052-45FC-9050-D00DE3FB7BF1}" srcOrd="0" destOrd="0" presId="urn:microsoft.com/office/officeart/2005/8/layout/hList7"/>
    <dgm:cxn modelId="{02BDC6F0-FF98-456D-9CA5-D60240D274C0}" type="presParOf" srcId="{70FD7449-6EFD-46A9-B949-264B6ED66E28}" destId="{F73B476C-B63D-41A7-9DBC-B3E06F3A2B6C}" srcOrd="1" destOrd="0" presId="urn:microsoft.com/office/officeart/2005/8/layout/hList7"/>
    <dgm:cxn modelId="{567E6FC5-F8D4-4C07-943E-C5CBF1B48C88}" type="presParOf" srcId="{70FD7449-6EFD-46A9-B949-264B6ED66E28}" destId="{64BEA5FF-8BF0-459C-B92A-3FAF1DEB403D}" srcOrd="2" destOrd="0" presId="urn:microsoft.com/office/officeart/2005/8/layout/hList7"/>
    <dgm:cxn modelId="{CF8B4256-D9A4-430E-811C-116906FA7335}" type="presParOf" srcId="{70FD7449-6EFD-46A9-B949-264B6ED66E28}" destId="{36352F51-7A4E-49E8-B9CF-7BE344C87262}" srcOrd="3" destOrd="0" presId="urn:microsoft.com/office/officeart/2005/8/layout/hList7"/>
    <dgm:cxn modelId="{E20667CE-7D07-4E9A-802D-3767CB0CEE23}" type="presParOf" srcId="{E33541BF-F2F3-4446-B81B-935DD51C69CE}" destId="{163D6C5F-4C88-4303-AAC8-C15ACCE8926C}" srcOrd="1" destOrd="0" presId="urn:microsoft.com/office/officeart/2005/8/layout/hList7"/>
    <dgm:cxn modelId="{CCFB3370-C0E2-4986-BD24-B62EBD5F920D}" type="presParOf" srcId="{E33541BF-F2F3-4446-B81B-935DD51C69CE}" destId="{0CAA9631-2152-405A-8C5E-B0DDF43336BE}" srcOrd="2" destOrd="0" presId="urn:microsoft.com/office/officeart/2005/8/layout/hList7"/>
    <dgm:cxn modelId="{6E28084D-067C-4AE3-9856-D206232EF806}" type="presParOf" srcId="{0CAA9631-2152-405A-8C5E-B0DDF43336BE}" destId="{E7EF0178-5BD3-4A82-9891-7AFF29CB2960}" srcOrd="0" destOrd="0" presId="urn:microsoft.com/office/officeart/2005/8/layout/hList7"/>
    <dgm:cxn modelId="{EE10E2A6-34FD-4CFD-A06C-208F0AAA63E0}" type="presParOf" srcId="{0CAA9631-2152-405A-8C5E-B0DDF43336BE}" destId="{F8D87B6C-4E8F-494F-B164-F8811175BF53}" srcOrd="1" destOrd="0" presId="urn:microsoft.com/office/officeart/2005/8/layout/hList7"/>
    <dgm:cxn modelId="{9290FB78-B82E-4A52-B6D6-C051DB80BAE4}" type="presParOf" srcId="{0CAA9631-2152-405A-8C5E-B0DDF43336BE}" destId="{1B843D19-63AD-43B2-B559-FA78AB86F413}" srcOrd="2" destOrd="0" presId="urn:microsoft.com/office/officeart/2005/8/layout/hList7"/>
    <dgm:cxn modelId="{B0BFC822-3CF3-4455-BF58-6963A746061C}" type="presParOf" srcId="{0CAA9631-2152-405A-8C5E-B0DDF43336BE}" destId="{B0DFA27A-C516-432F-8AAB-DA902B886706}" srcOrd="3" destOrd="0" presId="urn:microsoft.com/office/officeart/2005/8/layout/hList7"/>
    <dgm:cxn modelId="{290C4C70-1FBF-4929-874B-F7AC723152A5}" type="presParOf" srcId="{E33541BF-F2F3-4446-B81B-935DD51C69CE}" destId="{13D4020B-C8C5-431B-98C5-E018DDDECCA3}" srcOrd="3" destOrd="0" presId="urn:microsoft.com/office/officeart/2005/8/layout/hList7"/>
    <dgm:cxn modelId="{985B69E4-D347-4337-8FED-48DBCD6F08D1}" type="presParOf" srcId="{E33541BF-F2F3-4446-B81B-935DD51C69CE}" destId="{6B28DA83-6A88-4210-A9A2-94EA7750AED8}" srcOrd="4" destOrd="0" presId="urn:microsoft.com/office/officeart/2005/8/layout/hList7"/>
    <dgm:cxn modelId="{78935E4B-A29D-40EF-8276-B641581C286F}" type="presParOf" srcId="{6B28DA83-6A88-4210-A9A2-94EA7750AED8}" destId="{DDD3B612-E4C3-450E-B57B-6886945817B3}" srcOrd="0" destOrd="0" presId="urn:microsoft.com/office/officeart/2005/8/layout/hList7"/>
    <dgm:cxn modelId="{EA0B2A3A-2745-4E9F-B734-DE980DD712EC}" type="presParOf" srcId="{6B28DA83-6A88-4210-A9A2-94EA7750AED8}" destId="{92FC46BC-A480-4225-ACE3-BAC35770B684}" srcOrd="1" destOrd="0" presId="urn:microsoft.com/office/officeart/2005/8/layout/hList7"/>
    <dgm:cxn modelId="{31B811C6-80FB-4C41-9CDF-4FE8686F722F}" type="presParOf" srcId="{6B28DA83-6A88-4210-A9A2-94EA7750AED8}" destId="{F3CAFC3E-4F78-4681-B22A-A5A55D423BDC}" srcOrd="2" destOrd="0" presId="urn:microsoft.com/office/officeart/2005/8/layout/hList7"/>
    <dgm:cxn modelId="{522BAD40-0075-40EE-BF62-157495EA347D}" type="presParOf" srcId="{6B28DA83-6A88-4210-A9A2-94EA7750AED8}" destId="{AABF61FE-B634-4286-A6D3-2A9F62FD176A}" srcOrd="3" destOrd="0" presId="urn:microsoft.com/office/officeart/2005/8/layout/hList7"/>
    <dgm:cxn modelId="{41A96762-7F02-4F74-863A-A1A3599A40FB}" type="presParOf" srcId="{E33541BF-F2F3-4446-B81B-935DD51C69CE}" destId="{25DF58D1-6C34-4C15-84E9-607EC891AEA0}" srcOrd="5" destOrd="0" presId="urn:microsoft.com/office/officeart/2005/8/layout/hList7"/>
    <dgm:cxn modelId="{91301C59-2E1B-4B34-A172-08A89DE8AA6C}" type="presParOf" srcId="{E33541BF-F2F3-4446-B81B-935DD51C69CE}" destId="{C5206922-3164-47D5-9594-8B4C001CC59F}" srcOrd="6" destOrd="0" presId="urn:microsoft.com/office/officeart/2005/8/layout/hList7"/>
    <dgm:cxn modelId="{B9F3CBA6-F508-4A90-9157-1C57B59180A8}" type="presParOf" srcId="{C5206922-3164-47D5-9594-8B4C001CC59F}" destId="{495AB08F-E8FB-4421-9E84-2774A99BD067}" srcOrd="0" destOrd="0" presId="urn:microsoft.com/office/officeart/2005/8/layout/hList7"/>
    <dgm:cxn modelId="{8A806B1D-4F01-46AD-AB6E-AFEFF58789AF}" type="presParOf" srcId="{C5206922-3164-47D5-9594-8B4C001CC59F}" destId="{990FB829-08E1-46FE-B8C0-FFA38AFA52C1}" srcOrd="1" destOrd="0" presId="urn:microsoft.com/office/officeart/2005/8/layout/hList7"/>
    <dgm:cxn modelId="{5EB182FB-8230-4748-8E5C-FD06A8CF7977}" type="presParOf" srcId="{C5206922-3164-47D5-9594-8B4C001CC59F}" destId="{D0CE0E75-8976-4EFA-82D5-12930F27549C}" srcOrd="2" destOrd="0" presId="urn:microsoft.com/office/officeart/2005/8/layout/hList7"/>
    <dgm:cxn modelId="{0690811D-9B62-4D28-BC2C-2C65A9581F61}" type="presParOf" srcId="{C5206922-3164-47D5-9594-8B4C001CC59F}" destId="{C5E97584-1250-4067-B6EB-9554BC22651C}" srcOrd="3" destOrd="0" presId="urn:microsoft.com/office/officeart/2005/8/layout/hList7"/>
    <dgm:cxn modelId="{5755DD28-A17F-461F-B75C-5B9BEAC0932B}" type="presParOf" srcId="{E33541BF-F2F3-4446-B81B-935DD51C69CE}" destId="{BE3A94F5-7A15-4671-889B-A743D335C862}" srcOrd="7" destOrd="0" presId="urn:microsoft.com/office/officeart/2005/8/layout/hList7"/>
    <dgm:cxn modelId="{B78187DC-ED92-46B4-B784-616A9FC6B3F1}" type="presParOf" srcId="{E33541BF-F2F3-4446-B81B-935DD51C69CE}" destId="{CE0FB399-5A54-40A2-B9CB-671B22C32D9A}" srcOrd="8" destOrd="0" presId="urn:microsoft.com/office/officeart/2005/8/layout/hList7"/>
    <dgm:cxn modelId="{28CA539B-5BFC-4FFC-AA66-3DDE0A15FDF6}" type="presParOf" srcId="{CE0FB399-5A54-40A2-B9CB-671B22C32D9A}" destId="{35D8F87E-F432-4142-BCB5-38374CB1EA57}" srcOrd="0" destOrd="0" presId="urn:microsoft.com/office/officeart/2005/8/layout/hList7"/>
    <dgm:cxn modelId="{11E97E3C-80FE-4C89-9C17-C45AB6F21E9B}" type="presParOf" srcId="{CE0FB399-5A54-40A2-B9CB-671B22C32D9A}" destId="{7EFED91F-6268-47D2-A50E-C5FFF9EFA2B6}" srcOrd="1" destOrd="0" presId="urn:microsoft.com/office/officeart/2005/8/layout/hList7"/>
    <dgm:cxn modelId="{E7A2BCAA-76CC-41D1-8E07-F1F94D4FA99C}" type="presParOf" srcId="{CE0FB399-5A54-40A2-B9CB-671B22C32D9A}" destId="{51AA23CE-E6ED-48F0-9887-4413AE657562}" srcOrd="2" destOrd="0" presId="urn:microsoft.com/office/officeart/2005/8/layout/hList7"/>
    <dgm:cxn modelId="{0888CA77-E0BD-41ED-8965-0CE56629B602}" type="presParOf" srcId="{CE0FB399-5A54-40A2-B9CB-671B22C32D9A}" destId="{F5400E3C-156F-4725-A4D2-2C6E48186964}"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7A5906-3623-4455-9737-35372F3942AD}" type="doc">
      <dgm:prSet loTypeId="urn:microsoft.com/office/officeart/2005/8/layout/radial1" loCatId="cycle" qsTypeId="urn:microsoft.com/office/officeart/2005/8/quickstyle/simple1" qsCatId="simple" csTypeId="urn:microsoft.com/office/officeart/2005/8/colors/colorful1" csCatId="colorful" phldr="1"/>
      <dgm:spPr/>
      <dgm:t>
        <a:bodyPr/>
        <a:lstStyle/>
        <a:p>
          <a:endParaRPr lang="es-CO"/>
        </a:p>
      </dgm:t>
    </dgm:pt>
    <dgm:pt modelId="{75166169-FBF1-4EB8-BE82-3B3DB5659E99}">
      <dgm:prSet phldrT="[Texto]"/>
      <dgm:spPr/>
      <dgm:t>
        <a:bodyPr/>
        <a:lstStyle/>
        <a:p>
          <a:r>
            <a:rPr lang="es-CO" dirty="0"/>
            <a:t>Big Data</a:t>
          </a:r>
        </a:p>
      </dgm:t>
    </dgm:pt>
    <dgm:pt modelId="{F1A0707E-0506-47D6-9565-A3867C6F4B27}" type="parTrans" cxnId="{D6AF5520-EDFA-4A20-B5D8-9E15965F0BF8}">
      <dgm:prSet/>
      <dgm:spPr/>
      <dgm:t>
        <a:bodyPr/>
        <a:lstStyle/>
        <a:p>
          <a:endParaRPr lang="es-CO"/>
        </a:p>
      </dgm:t>
    </dgm:pt>
    <dgm:pt modelId="{DB52AA3D-CA22-40FA-BDC9-4A8FC857712D}" type="sibTrans" cxnId="{D6AF5520-EDFA-4A20-B5D8-9E15965F0BF8}">
      <dgm:prSet/>
      <dgm:spPr/>
      <dgm:t>
        <a:bodyPr/>
        <a:lstStyle/>
        <a:p>
          <a:endParaRPr lang="es-CO"/>
        </a:p>
      </dgm:t>
    </dgm:pt>
    <dgm:pt modelId="{BE7F8BB1-B3BF-4C2E-A6A3-C35DDAC64280}">
      <dgm:prSet phldrT="[Texto]"/>
      <dgm:spPr/>
      <dgm:t>
        <a:bodyPr/>
        <a:lstStyle/>
        <a:p>
          <a:r>
            <a:rPr lang="es-ES" u="none" strike="noStrike">
              <a:effectLst/>
              <a:latin typeface="+mn-lt"/>
              <a:ea typeface="+mn-ea"/>
              <a:cs typeface="+mn-cs"/>
            </a:rPr>
            <a:t>Volumen </a:t>
          </a:r>
          <a:endParaRPr lang="es-CO" dirty="0"/>
        </a:p>
      </dgm:t>
    </dgm:pt>
    <dgm:pt modelId="{955E80DA-432D-4EC8-B8DB-18FF19F37404}" type="parTrans" cxnId="{F825461F-6C94-4CBE-96B1-BBC91E70E518}">
      <dgm:prSet/>
      <dgm:spPr/>
      <dgm:t>
        <a:bodyPr/>
        <a:lstStyle/>
        <a:p>
          <a:endParaRPr lang="es-CO"/>
        </a:p>
      </dgm:t>
    </dgm:pt>
    <dgm:pt modelId="{2D675B59-FDF2-408E-AFFD-DD35995A52A8}" type="sibTrans" cxnId="{F825461F-6C94-4CBE-96B1-BBC91E70E518}">
      <dgm:prSet/>
      <dgm:spPr/>
      <dgm:t>
        <a:bodyPr/>
        <a:lstStyle/>
        <a:p>
          <a:endParaRPr lang="es-CO"/>
        </a:p>
      </dgm:t>
    </dgm:pt>
    <dgm:pt modelId="{073A44FE-3326-4262-B2BD-C2516F51F951}">
      <dgm:prSet/>
      <dgm:spPr/>
      <dgm:t>
        <a:bodyPr/>
        <a:lstStyle/>
        <a:p>
          <a:r>
            <a:rPr lang="es-ES" u="none" strike="noStrike">
              <a:effectLst/>
              <a:latin typeface="+mn-lt"/>
              <a:ea typeface="+mn-ea"/>
              <a:cs typeface="+mn-cs"/>
            </a:rPr>
            <a:t>Velocidad </a:t>
          </a:r>
          <a:endParaRPr lang="es-ES" u="none" strike="noStrike" dirty="0">
            <a:effectLst/>
            <a:latin typeface="+mn-lt"/>
            <a:ea typeface="+mn-ea"/>
            <a:cs typeface="+mn-cs"/>
          </a:endParaRPr>
        </a:p>
      </dgm:t>
    </dgm:pt>
    <dgm:pt modelId="{6E98C72B-1B18-481B-8B19-D58380A2B832}" type="parTrans" cxnId="{34E045A5-4021-469D-92C7-A733827CDE14}">
      <dgm:prSet/>
      <dgm:spPr/>
      <dgm:t>
        <a:bodyPr/>
        <a:lstStyle/>
        <a:p>
          <a:endParaRPr lang="es-CO"/>
        </a:p>
      </dgm:t>
    </dgm:pt>
    <dgm:pt modelId="{BA76237D-E564-4D16-8745-D3DEA9100613}" type="sibTrans" cxnId="{34E045A5-4021-469D-92C7-A733827CDE14}">
      <dgm:prSet/>
      <dgm:spPr/>
      <dgm:t>
        <a:bodyPr/>
        <a:lstStyle/>
        <a:p>
          <a:endParaRPr lang="es-CO"/>
        </a:p>
      </dgm:t>
    </dgm:pt>
    <dgm:pt modelId="{82F000D2-B8B8-440A-A0AF-E22CD3150523}">
      <dgm:prSet/>
      <dgm:spPr/>
      <dgm:t>
        <a:bodyPr/>
        <a:lstStyle/>
        <a:p>
          <a:r>
            <a:rPr lang="es-ES" u="none" strike="noStrike">
              <a:effectLst/>
              <a:latin typeface="+mn-lt"/>
              <a:ea typeface="+mn-ea"/>
              <a:cs typeface="+mn-cs"/>
            </a:rPr>
            <a:t>Variedad </a:t>
          </a:r>
          <a:endParaRPr lang="es-ES" u="none" strike="noStrike" dirty="0">
            <a:effectLst/>
            <a:latin typeface="+mn-lt"/>
            <a:ea typeface="+mn-ea"/>
            <a:cs typeface="+mn-cs"/>
          </a:endParaRPr>
        </a:p>
      </dgm:t>
    </dgm:pt>
    <dgm:pt modelId="{109DF51F-16FD-4748-808B-F8B3E5E25F4A}" type="parTrans" cxnId="{2920C665-3082-4A03-8D98-D76BC465F92F}">
      <dgm:prSet/>
      <dgm:spPr/>
      <dgm:t>
        <a:bodyPr/>
        <a:lstStyle/>
        <a:p>
          <a:endParaRPr lang="es-CO"/>
        </a:p>
      </dgm:t>
    </dgm:pt>
    <dgm:pt modelId="{539FBA01-761C-4D70-93C2-2148810D4591}" type="sibTrans" cxnId="{2920C665-3082-4A03-8D98-D76BC465F92F}">
      <dgm:prSet/>
      <dgm:spPr/>
      <dgm:t>
        <a:bodyPr/>
        <a:lstStyle/>
        <a:p>
          <a:endParaRPr lang="es-CO"/>
        </a:p>
      </dgm:t>
    </dgm:pt>
    <dgm:pt modelId="{C93DE2F3-DED6-418B-91DE-7BE8C3FAA09E}">
      <dgm:prSet/>
      <dgm:spPr/>
      <dgm:t>
        <a:bodyPr/>
        <a:lstStyle/>
        <a:p>
          <a:r>
            <a:rPr lang="es-ES" u="none" strike="noStrike">
              <a:effectLst/>
              <a:latin typeface="+mn-lt"/>
              <a:ea typeface="+mn-ea"/>
              <a:cs typeface="+mn-cs"/>
            </a:rPr>
            <a:t>Veracidad </a:t>
          </a:r>
          <a:endParaRPr lang="es-ES" u="none" strike="noStrike" dirty="0">
            <a:effectLst/>
            <a:latin typeface="+mn-lt"/>
            <a:ea typeface="+mn-ea"/>
            <a:cs typeface="+mn-cs"/>
          </a:endParaRPr>
        </a:p>
      </dgm:t>
    </dgm:pt>
    <dgm:pt modelId="{6AC2E66A-2660-44CD-A777-E420CDB4D50C}" type="parTrans" cxnId="{ACBA2749-C4C8-40CD-97C1-3594534B2D5A}">
      <dgm:prSet/>
      <dgm:spPr/>
      <dgm:t>
        <a:bodyPr/>
        <a:lstStyle/>
        <a:p>
          <a:endParaRPr lang="es-CO"/>
        </a:p>
      </dgm:t>
    </dgm:pt>
    <dgm:pt modelId="{3E6D122F-CF3B-4B4C-9354-54435D9D1684}" type="sibTrans" cxnId="{ACBA2749-C4C8-40CD-97C1-3594534B2D5A}">
      <dgm:prSet/>
      <dgm:spPr/>
      <dgm:t>
        <a:bodyPr/>
        <a:lstStyle/>
        <a:p>
          <a:endParaRPr lang="es-CO"/>
        </a:p>
      </dgm:t>
    </dgm:pt>
    <dgm:pt modelId="{CB7E24C6-6BB3-474D-B032-B4E8899E5B55}">
      <dgm:prSet/>
      <dgm:spPr/>
      <dgm:t>
        <a:bodyPr/>
        <a:lstStyle/>
        <a:p>
          <a:r>
            <a:rPr lang="es-ES" u="none" strike="noStrike">
              <a:effectLst/>
              <a:latin typeface="+mn-lt"/>
              <a:ea typeface="+mn-ea"/>
              <a:cs typeface="+mn-cs"/>
            </a:rPr>
            <a:t>Valor </a:t>
          </a:r>
          <a:endParaRPr lang="es-ES" u="none" strike="noStrike" dirty="0">
            <a:effectLst/>
            <a:latin typeface="+mn-lt"/>
            <a:ea typeface="+mn-ea"/>
            <a:cs typeface="+mn-cs"/>
          </a:endParaRPr>
        </a:p>
      </dgm:t>
    </dgm:pt>
    <dgm:pt modelId="{02657752-0F08-479E-9A6A-7FB3DACAB2EB}" type="parTrans" cxnId="{E6624FD5-A15F-458A-A8DB-3D4A8E694E5D}">
      <dgm:prSet/>
      <dgm:spPr/>
      <dgm:t>
        <a:bodyPr/>
        <a:lstStyle/>
        <a:p>
          <a:endParaRPr lang="es-CO"/>
        </a:p>
      </dgm:t>
    </dgm:pt>
    <dgm:pt modelId="{9FA1E2C6-6473-4086-AF1A-7F95C2ACCECD}" type="sibTrans" cxnId="{E6624FD5-A15F-458A-A8DB-3D4A8E694E5D}">
      <dgm:prSet/>
      <dgm:spPr/>
      <dgm:t>
        <a:bodyPr/>
        <a:lstStyle/>
        <a:p>
          <a:endParaRPr lang="es-CO"/>
        </a:p>
      </dgm:t>
    </dgm:pt>
    <dgm:pt modelId="{CC8B7340-8DF4-4FD5-BAD7-EDCD8CB6FA2F}" type="pres">
      <dgm:prSet presAssocID="{BE7A5906-3623-4455-9737-35372F3942AD}" presName="cycle" presStyleCnt="0">
        <dgm:presLayoutVars>
          <dgm:chMax val="1"/>
          <dgm:dir/>
          <dgm:animLvl val="ctr"/>
          <dgm:resizeHandles val="exact"/>
        </dgm:presLayoutVars>
      </dgm:prSet>
      <dgm:spPr/>
    </dgm:pt>
    <dgm:pt modelId="{BDBBEBF1-F48C-4B03-B1B9-070D6FDF4907}" type="pres">
      <dgm:prSet presAssocID="{75166169-FBF1-4EB8-BE82-3B3DB5659E99}" presName="centerShape" presStyleLbl="node0" presStyleIdx="0" presStyleCnt="1"/>
      <dgm:spPr/>
    </dgm:pt>
    <dgm:pt modelId="{0EAA240F-311C-4A89-99A3-B62EB2571E9A}" type="pres">
      <dgm:prSet presAssocID="{955E80DA-432D-4EC8-B8DB-18FF19F37404}" presName="Name9" presStyleLbl="parChTrans1D2" presStyleIdx="0" presStyleCnt="5"/>
      <dgm:spPr/>
    </dgm:pt>
    <dgm:pt modelId="{84362352-ADEE-40FF-8F38-D21D212E84B7}" type="pres">
      <dgm:prSet presAssocID="{955E80DA-432D-4EC8-B8DB-18FF19F37404}" presName="connTx" presStyleLbl="parChTrans1D2" presStyleIdx="0" presStyleCnt="5"/>
      <dgm:spPr/>
    </dgm:pt>
    <dgm:pt modelId="{4AE9CBBE-2B8A-4DE1-B38D-86025095AA36}" type="pres">
      <dgm:prSet presAssocID="{BE7F8BB1-B3BF-4C2E-A6A3-C35DDAC64280}" presName="node" presStyleLbl="node1" presStyleIdx="0" presStyleCnt="5">
        <dgm:presLayoutVars>
          <dgm:bulletEnabled val="1"/>
        </dgm:presLayoutVars>
      </dgm:prSet>
      <dgm:spPr/>
    </dgm:pt>
    <dgm:pt modelId="{18FCB4DB-84EF-43AA-AC90-823F986FF192}" type="pres">
      <dgm:prSet presAssocID="{6E98C72B-1B18-481B-8B19-D58380A2B832}" presName="Name9" presStyleLbl="parChTrans1D2" presStyleIdx="1" presStyleCnt="5"/>
      <dgm:spPr/>
    </dgm:pt>
    <dgm:pt modelId="{8BBEA1D2-0245-4A0F-84CD-4BF439C54201}" type="pres">
      <dgm:prSet presAssocID="{6E98C72B-1B18-481B-8B19-D58380A2B832}" presName="connTx" presStyleLbl="parChTrans1D2" presStyleIdx="1" presStyleCnt="5"/>
      <dgm:spPr/>
    </dgm:pt>
    <dgm:pt modelId="{0478A751-B206-4BEA-8289-E635025A93F3}" type="pres">
      <dgm:prSet presAssocID="{073A44FE-3326-4262-B2BD-C2516F51F951}" presName="node" presStyleLbl="node1" presStyleIdx="1" presStyleCnt="5">
        <dgm:presLayoutVars>
          <dgm:bulletEnabled val="1"/>
        </dgm:presLayoutVars>
      </dgm:prSet>
      <dgm:spPr/>
    </dgm:pt>
    <dgm:pt modelId="{803C9389-4A69-46AC-8931-9A83789A6407}" type="pres">
      <dgm:prSet presAssocID="{109DF51F-16FD-4748-808B-F8B3E5E25F4A}" presName="Name9" presStyleLbl="parChTrans1D2" presStyleIdx="2" presStyleCnt="5"/>
      <dgm:spPr/>
    </dgm:pt>
    <dgm:pt modelId="{80D30516-FF91-4C8A-88AC-CBDA9929EA64}" type="pres">
      <dgm:prSet presAssocID="{109DF51F-16FD-4748-808B-F8B3E5E25F4A}" presName="connTx" presStyleLbl="parChTrans1D2" presStyleIdx="2" presStyleCnt="5"/>
      <dgm:spPr/>
    </dgm:pt>
    <dgm:pt modelId="{1D04E1DD-FE19-464D-BCB7-3E814BE2A4AA}" type="pres">
      <dgm:prSet presAssocID="{82F000D2-B8B8-440A-A0AF-E22CD3150523}" presName="node" presStyleLbl="node1" presStyleIdx="2" presStyleCnt="5">
        <dgm:presLayoutVars>
          <dgm:bulletEnabled val="1"/>
        </dgm:presLayoutVars>
      </dgm:prSet>
      <dgm:spPr/>
    </dgm:pt>
    <dgm:pt modelId="{1A822300-A453-4495-A769-77DA51983D91}" type="pres">
      <dgm:prSet presAssocID="{6AC2E66A-2660-44CD-A777-E420CDB4D50C}" presName="Name9" presStyleLbl="parChTrans1D2" presStyleIdx="3" presStyleCnt="5"/>
      <dgm:spPr/>
    </dgm:pt>
    <dgm:pt modelId="{29A75648-413B-481A-A422-33744B563FB5}" type="pres">
      <dgm:prSet presAssocID="{6AC2E66A-2660-44CD-A777-E420CDB4D50C}" presName="connTx" presStyleLbl="parChTrans1D2" presStyleIdx="3" presStyleCnt="5"/>
      <dgm:spPr/>
    </dgm:pt>
    <dgm:pt modelId="{5DABD795-6065-40DC-81EC-1C0A63E2882A}" type="pres">
      <dgm:prSet presAssocID="{C93DE2F3-DED6-418B-91DE-7BE8C3FAA09E}" presName="node" presStyleLbl="node1" presStyleIdx="3" presStyleCnt="5">
        <dgm:presLayoutVars>
          <dgm:bulletEnabled val="1"/>
        </dgm:presLayoutVars>
      </dgm:prSet>
      <dgm:spPr/>
    </dgm:pt>
    <dgm:pt modelId="{C4343991-41C4-47CC-AA98-E97B8C799393}" type="pres">
      <dgm:prSet presAssocID="{02657752-0F08-479E-9A6A-7FB3DACAB2EB}" presName="Name9" presStyleLbl="parChTrans1D2" presStyleIdx="4" presStyleCnt="5"/>
      <dgm:spPr/>
    </dgm:pt>
    <dgm:pt modelId="{272CF1CD-05AF-4C4A-B15D-92BD44DCD637}" type="pres">
      <dgm:prSet presAssocID="{02657752-0F08-479E-9A6A-7FB3DACAB2EB}" presName="connTx" presStyleLbl="parChTrans1D2" presStyleIdx="4" presStyleCnt="5"/>
      <dgm:spPr/>
    </dgm:pt>
    <dgm:pt modelId="{3806D5EB-17EF-4C57-BB1D-D298A9BBD71E}" type="pres">
      <dgm:prSet presAssocID="{CB7E24C6-6BB3-474D-B032-B4E8899E5B55}" presName="node" presStyleLbl="node1" presStyleIdx="4" presStyleCnt="5">
        <dgm:presLayoutVars>
          <dgm:bulletEnabled val="1"/>
        </dgm:presLayoutVars>
      </dgm:prSet>
      <dgm:spPr/>
    </dgm:pt>
  </dgm:ptLst>
  <dgm:cxnLst>
    <dgm:cxn modelId="{F825461F-6C94-4CBE-96B1-BBC91E70E518}" srcId="{75166169-FBF1-4EB8-BE82-3B3DB5659E99}" destId="{BE7F8BB1-B3BF-4C2E-A6A3-C35DDAC64280}" srcOrd="0" destOrd="0" parTransId="{955E80DA-432D-4EC8-B8DB-18FF19F37404}" sibTransId="{2D675B59-FDF2-408E-AFFD-DD35995A52A8}"/>
    <dgm:cxn modelId="{D6AF5520-EDFA-4A20-B5D8-9E15965F0BF8}" srcId="{BE7A5906-3623-4455-9737-35372F3942AD}" destId="{75166169-FBF1-4EB8-BE82-3B3DB5659E99}" srcOrd="0" destOrd="0" parTransId="{F1A0707E-0506-47D6-9565-A3867C6F4B27}" sibTransId="{DB52AA3D-CA22-40FA-BDC9-4A8FC857712D}"/>
    <dgm:cxn modelId="{AA756528-9B6B-4490-8D59-A0E929935605}" type="presOf" srcId="{6E98C72B-1B18-481B-8B19-D58380A2B832}" destId="{18FCB4DB-84EF-43AA-AC90-823F986FF192}" srcOrd="0" destOrd="0" presId="urn:microsoft.com/office/officeart/2005/8/layout/radial1"/>
    <dgm:cxn modelId="{37A5003D-56DC-4498-A41A-AA7505E50C39}" type="presOf" srcId="{073A44FE-3326-4262-B2BD-C2516F51F951}" destId="{0478A751-B206-4BEA-8289-E635025A93F3}" srcOrd="0" destOrd="0" presId="urn:microsoft.com/office/officeart/2005/8/layout/radial1"/>
    <dgm:cxn modelId="{1D560643-C62A-493D-B292-D4EB59D91E3B}" type="presOf" srcId="{CB7E24C6-6BB3-474D-B032-B4E8899E5B55}" destId="{3806D5EB-17EF-4C57-BB1D-D298A9BBD71E}" srcOrd="0" destOrd="0" presId="urn:microsoft.com/office/officeart/2005/8/layout/radial1"/>
    <dgm:cxn modelId="{2920C665-3082-4A03-8D98-D76BC465F92F}" srcId="{75166169-FBF1-4EB8-BE82-3B3DB5659E99}" destId="{82F000D2-B8B8-440A-A0AF-E22CD3150523}" srcOrd="2" destOrd="0" parTransId="{109DF51F-16FD-4748-808B-F8B3E5E25F4A}" sibTransId="{539FBA01-761C-4D70-93C2-2148810D4591}"/>
    <dgm:cxn modelId="{ACBA2749-C4C8-40CD-97C1-3594534B2D5A}" srcId="{75166169-FBF1-4EB8-BE82-3B3DB5659E99}" destId="{C93DE2F3-DED6-418B-91DE-7BE8C3FAA09E}" srcOrd="3" destOrd="0" parTransId="{6AC2E66A-2660-44CD-A777-E420CDB4D50C}" sibTransId="{3E6D122F-CF3B-4B4C-9354-54435D9D1684}"/>
    <dgm:cxn modelId="{E3D6526A-1FD9-44D4-91E1-BAA0F7C2A105}" type="presOf" srcId="{109DF51F-16FD-4748-808B-F8B3E5E25F4A}" destId="{803C9389-4A69-46AC-8931-9A83789A6407}" srcOrd="0" destOrd="0" presId="urn:microsoft.com/office/officeart/2005/8/layout/radial1"/>
    <dgm:cxn modelId="{70F7876D-A456-4713-A2C1-E64606B6F167}" type="presOf" srcId="{C93DE2F3-DED6-418B-91DE-7BE8C3FAA09E}" destId="{5DABD795-6065-40DC-81EC-1C0A63E2882A}" srcOrd="0" destOrd="0" presId="urn:microsoft.com/office/officeart/2005/8/layout/radial1"/>
    <dgm:cxn modelId="{8D04C44E-02C7-41FC-9E8F-BF2CB296BDBB}" type="presOf" srcId="{955E80DA-432D-4EC8-B8DB-18FF19F37404}" destId="{0EAA240F-311C-4A89-99A3-B62EB2571E9A}" srcOrd="0" destOrd="0" presId="urn:microsoft.com/office/officeart/2005/8/layout/radial1"/>
    <dgm:cxn modelId="{D1DACC6F-0C7F-4660-947C-D7F95506F958}" type="presOf" srcId="{82F000D2-B8B8-440A-A0AF-E22CD3150523}" destId="{1D04E1DD-FE19-464D-BCB7-3E814BE2A4AA}" srcOrd="0" destOrd="0" presId="urn:microsoft.com/office/officeart/2005/8/layout/radial1"/>
    <dgm:cxn modelId="{842FFA76-D7BF-480E-97A5-2E2B5C0A940A}" type="presOf" srcId="{02657752-0F08-479E-9A6A-7FB3DACAB2EB}" destId="{272CF1CD-05AF-4C4A-B15D-92BD44DCD637}" srcOrd="1" destOrd="0" presId="urn:microsoft.com/office/officeart/2005/8/layout/radial1"/>
    <dgm:cxn modelId="{0D67F779-3F45-4F88-8889-D741C7B1076C}" type="presOf" srcId="{6E98C72B-1B18-481B-8B19-D58380A2B832}" destId="{8BBEA1D2-0245-4A0F-84CD-4BF439C54201}" srcOrd="1" destOrd="0" presId="urn:microsoft.com/office/officeart/2005/8/layout/radial1"/>
    <dgm:cxn modelId="{04CE8388-0A69-4B8E-BFC3-4BBEE0ED68F2}" type="presOf" srcId="{6AC2E66A-2660-44CD-A777-E420CDB4D50C}" destId="{1A822300-A453-4495-A769-77DA51983D91}" srcOrd="0" destOrd="0" presId="urn:microsoft.com/office/officeart/2005/8/layout/radial1"/>
    <dgm:cxn modelId="{34E045A5-4021-469D-92C7-A733827CDE14}" srcId="{75166169-FBF1-4EB8-BE82-3B3DB5659E99}" destId="{073A44FE-3326-4262-B2BD-C2516F51F951}" srcOrd="1" destOrd="0" parTransId="{6E98C72B-1B18-481B-8B19-D58380A2B832}" sibTransId="{BA76237D-E564-4D16-8745-D3DEA9100613}"/>
    <dgm:cxn modelId="{99CB93BA-7A7C-4CD8-A0C1-52BF9BA6CD0C}" type="presOf" srcId="{6AC2E66A-2660-44CD-A777-E420CDB4D50C}" destId="{29A75648-413B-481A-A422-33744B563FB5}" srcOrd="1" destOrd="0" presId="urn:microsoft.com/office/officeart/2005/8/layout/radial1"/>
    <dgm:cxn modelId="{4295E8C0-E0AF-4BD3-95C8-6E294B183CBD}" type="presOf" srcId="{BE7A5906-3623-4455-9737-35372F3942AD}" destId="{CC8B7340-8DF4-4FD5-BAD7-EDCD8CB6FA2F}" srcOrd="0" destOrd="0" presId="urn:microsoft.com/office/officeart/2005/8/layout/radial1"/>
    <dgm:cxn modelId="{66C97BC5-8ABE-49C0-9637-1BA59F8ADF66}" type="presOf" srcId="{02657752-0F08-479E-9A6A-7FB3DACAB2EB}" destId="{C4343991-41C4-47CC-AA98-E97B8C799393}" srcOrd="0" destOrd="0" presId="urn:microsoft.com/office/officeart/2005/8/layout/radial1"/>
    <dgm:cxn modelId="{B0FBF8C9-EAF9-4D2F-969B-C9CFC6ED9390}" type="presOf" srcId="{75166169-FBF1-4EB8-BE82-3B3DB5659E99}" destId="{BDBBEBF1-F48C-4B03-B1B9-070D6FDF4907}" srcOrd="0" destOrd="0" presId="urn:microsoft.com/office/officeart/2005/8/layout/radial1"/>
    <dgm:cxn modelId="{FDD668D0-8A4A-4673-AFB7-CF73CE92E9B1}" type="presOf" srcId="{955E80DA-432D-4EC8-B8DB-18FF19F37404}" destId="{84362352-ADEE-40FF-8F38-D21D212E84B7}" srcOrd="1" destOrd="0" presId="urn:microsoft.com/office/officeart/2005/8/layout/radial1"/>
    <dgm:cxn modelId="{E6624FD5-A15F-458A-A8DB-3D4A8E694E5D}" srcId="{75166169-FBF1-4EB8-BE82-3B3DB5659E99}" destId="{CB7E24C6-6BB3-474D-B032-B4E8899E5B55}" srcOrd="4" destOrd="0" parTransId="{02657752-0F08-479E-9A6A-7FB3DACAB2EB}" sibTransId="{9FA1E2C6-6473-4086-AF1A-7F95C2ACCECD}"/>
    <dgm:cxn modelId="{961A53E1-9B6F-41D6-90EA-A5202C388EB0}" type="presOf" srcId="{BE7F8BB1-B3BF-4C2E-A6A3-C35DDAC64280}" destId="{4AE9CBBE-2B8A-4DE1-B38D-86025095AA36}" srcOrd="0" destOrd="0" presId="urn:microsoft.com/office/officeart/2005/8/layout/radial1"/>
    <dgm:cxn modelId="{371503E5-EF0F-4184-9930-F533891C1688}" type="presOf" srcId="{109DF51F-16FD-4748-808B-F8B3E5E25F4A}" destId="{80D30516-FF91-4C8A-88AC-CBDA9929EA64}" srcOrd="1" destOrd="0" presId="urn:microsoft.com/office/officeart/2005/8/layout/radial1"/>
    <dgm:cxn modelId="{3D25CE3A-7DE8-45DF-B89F-3808A0E5BF91}" type="presParOf" srcId="{CC8B7340-8DF4-4FD5-BAD7-EDCD8CB6FA2F}" destId="{BDBBEBF1-F48C-4B03-B1B9-070D6FDF4907}" srcOrd="0" destOrd="0" presId="urn:microsoft.com/office/officeart/2005/8/layout/radial1"/>
    <dgm:cxn modelId="{40D2053E-526B-4A3C-AFF9-3BF13CCF603D}" type="presParOf" srcId="{CC8B7340-8DF4-4FD5-BAD7-EDCD8CB6FA2F}" destId="{0EAA240F-311C-4A89-99A3-B62EB2571E9A}" srcOrd="1" destOrd="0" presId="urn:microsoft.com/office/officeart/2005/8/layout/radial1"/>
    <dgm:cxn modelId="{BB1DCEEC-79BD-45E5-A75A-365BCA14E1D4}" type="presParOf" srcId="{0EAA240F-311C-4A89-99A3-B62EB2571E9A}" destId="{84362352-ADEE-40FF-8F38-D21D212E84B7}" srcOrd="0" destOrd="0" presId="urn:microsoft.com/office/officeart/2005/8/layout/radial1"/>
    <dgm:cxn modelId="{B161A82A-19DC-453E-BB29-BB6006AAA39D}" type="presParOf" srcId="{CC8B7340-8DF4-4FD5-BAD7-EDCD8CB6FA2F}" destId="{4AE9CBBE-2B8A-4DE1-B38D-86025095AA36}" srcOrd="2" destOrd="0" presId="urn:microsoft.com/office/officeart/2005/8/layout/radial1"/>
    <dgm:cxn modelId="{CC33449C-6131-4EF7-8A14-612341D53315}" type="presParOf" srcId="{CC8B7340-8DF4-4FD5-BAD7-EDCD8CB6FA2F}" destId="{18FCB4DB-84EF-43AA-AC90-823F986FF192}" srcOrd="3" destOrd="0" presId="urn:microsoft.com/office/officeart/2005/8/layout/radial1"/>
    <dgm:cxn modelId="{ADC7AFCF-3446-4A65-B661-DF370983D1EF}" type="presParOf" srcId="{18FCB4DB-84EF-43AA-AC90-823F986FF192}" destId="{8BBEA1D2-0245-4A0F-84CD-4BF439C54201}" srcOrd="0" destOrd="0" presId="urn:microsoft.com/office/officeart/2005/8/layout/radial1"/>
    <dgm:cxn modelId="{C4C3743E-6B7B-49C5-93BB-5C4C76B3400C}" type="presParOf" srcId="{CC8B7340-8DF4-4FD5-BAD7-EDCD8CB6FA2F}" destId="{0478A751-B206-4BEA-8289-E635025A93F3}" srcOrd="4" destOrd="0" presId="urn:microsoft.com/office/officeart/2005/8/layout/radial1"/>
    <dgm:cxn modelId="{4402609C-056B-4E3A-9DC5-B9725EC065C5}" type="presParOf" srcId="{CC8B7340-8DF4-4FD5-BAD7-EDCD8CB6FA2F}" destId="{803C9389-4A69-46AC-8931-9A83789A6407}" srcOrd="5" destOrd="0" presId="urn:microsoft.com/office/officeart/2005/8/layout/radial1"/>
    <dgm:cxn modelId="{31BA1A78-E8D9-4FF3-8459-F9D923D5100A}" type="presParOf" srcId="{803C9389-4A69-46AC-8931-9A83789A6407}" destId="{80D30516-FF91-4C8A-88AC-CBDA9929EA64}" srcOrd="0" destOrd="0" presId="urn:microsoft.com/office/officeart/2005/8/layout/radial1"/>
    <dgm:cxn modelId="{1E8263F1-5E55-472C-96A1-E1D76494F78A}" type="presParOf" srcId="{CC8B7340-8DF4-4FD5-BAD7-EDCD8CB6FA2F}" destId="{1D04E1DD-FE19-464D-BCB7-3E814BE2A4AA}" srcOrd="6" destOrd="0" presId="urn:microsoft.com/office/officeart/2005/8/layout/radial1"/>
    <dgm:cxn modelId="{F2D5039F-8F05-4F28-8E61-27650FA1F3EB}" type="presParOf" srcId="{CC8B7340-8DF4-4FD5-BAD7-EDCD8CB6FA2F}" destId="{1A822300-A453-4495-A769-77DA51983D91}" srcOrd="7" destOrd="0" presId="urn:microsoft.com/office/officeart/2005/8/layout/radial1"/>
    <dgm:cxn modelId="{EA4051D9-2428-4DC3-AC48-773A2D0B524A}" type="presParOf" srcId="{1A822300-A453-4495-A769-77DA51983D91}" destId="{29A75648-413B-481A-A422-33744B563FB5}" srcOrd="0" destOrd="0" presId="urn:microsoft.com/office/officeart/2005/8/layout/radial1"/>
    <dgm:cxn modelId="{2AA600E9-5B67-48A3-93C6-C592C0B8FFC9}" type="presParOf" srcId="{CC8B7340-8DF4-4FD5-BAD7-EDCD8CB6FA2F}" destId="{5DABD795-6065-40DC-81EC-1C0A63E2882A}" srcOrd="8" destOrd="0" presId="urn:microsoft.com/office/officeart/2005/8/layout/radial1"/>
    <dgm:cxn modelId="{E6AFB953-AB45-44C5-9BE8-A70E08660114}" type="presParOf" srcId="{CC8B7340-8DF4-4FD5-BAD7-EDCD8CB6FA2F}" destId="{C4343991-41C4-47CC-AA98-E97B8C799393}" srcOrd="9" destOrd="0" presId="urn:microsoft.com/office/officeart/2005/8/layout/radial1"/>
    <dgm:cxn modelId="{CFDDDC1D-F205-4779-B04F-994589EF60C5}" type="presParOf" srcId="{C4343991-41C4-47CC-AA98-E97B8C799393}" destId="{272CF1CD-05AF-4C4A-B15D-92BD44DCD637}" srcOrd="0" destOrd="0" presId="urn:microsoft.com/office/officeart/2005/8/layout/radial1"/>
    <dgm:cxn modelId="{82D59F0C-2B0D-40E1-B78B-7F817AA04197}" type="presParOf" srcId="{CC8B7340-8DF4-4FD5-BAD7-EDCD8CB6FA2F}" destId="{3806D5EB-17EF-4C57-BB1D-D298A9BBD71E}" srcOrd="10"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EDC592C-3BA0-48D4-AC98-AF87C15D8643}"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s-CO"/>
        </a:p>
      </dgm:t>
    </dgm:pt>
    <dgm:pt modelId="{544788B3-E3A0-4A34-BF1D-EBC5EBB11C47}">
      <dgm:prSet phldrT="[Texto]"/>
      <dgm:spPr/>
      <dgm:t>
        <a:bodyPr/>
        <a:lstStyle/>
        <a:p>
          <a:r>
            <a:rPr lang="es-CO" dirty="0"/>
            <a:t>Confirmatorio</a:t>
          </a:r>
        </a:p>
      </dgm:t>
    </dgm:pt>
    <dgm:pt modelId="{3D18DD96-5E86-4F5E-BF8A-A59FCFB67D55}" type="parTrans" cxnId="{5C3DB3AF-9448-4A7F-8A52-4045F93C1ECD}">
      <dgm:prSet/>
      <dgm:spPr/>
      <dgm:t>
        <a:bodyPr/>
        <a:lstStyle/>
        <a:p>
          <a:endParaRPr lang="es-CO"/>
        </a:p>
      </dgm:t>
    </dgm:pt>
    <dgm:pt modelId="{0D24410B-94ED-4A08-9902-F65D8F32B307}" type="sibTrans" cxnId="{5C3DB3AF-9448-4A7F-8A52-4045F93C1ECD}">
      <dgm:prSet/>
      <dgm:spPr/>
      <dgm:t>
        <a:bodyPr/>
        <a:lstStyle/>
        <a:p>
          <a:endParaRPr lang="es-CO"/>
        </a:p>
      </dgm:t>
    </dgm:pt>
    <dgm:pt modelId="{BC03585F-9F03-460C-AE3C-97FEF664DE8E}">
      <dgm:prSet phldrT="[Texto]"/>
      <dgm:spPr/>
      <dgm:t>
        <a:bodyPr/>
        <a:lstStyle/>
        <a:p>
          <a:r>
            <a:rPr lang="es-CO" dirty="0"/>
            <a:t>Exploratorio</a:t>
          </a:r>
        </a:p>
      </dgm:t>
    </dgm:pt>
    <dgm:pt modelId="{E338F7A4-F58C-4317-89D4-C5BD04CC7757}" type="parTrans" cxnId="{51FDE711-7988-46BF-9660-DF73407D76CC}">
      <dgm:prSet/>
      <dgm:spPr/>
      <dgm:t>
        <a:bodyPr/>
        <a:lstStyle/>
        <a:p>
          <a:endParaRPr lang="es-CO"/>
        </a:p>
      </dgm:t>
    </dgm:pt>
    <dgm:pt modelId="{BAF4577F-7E71-44B6-A196-9BC8F173F8E6}" type="sibTrans" cxnId="{51FDE711-7988-46BF-9660-DF73407D76CC}">
      <dgm:prSet/>
      <dgm:spPr/>
      <dgm:t>
        <a:bodyPr/>
        <a:lstStyle/>
        <a:p>
          <a:endParaRPr lang="es-CO"/>
        </a:p>
      </dgm:t>
    </dgm:pt>
    <dgm:pt modelId="{81CEDB2E-17FE-482F-9D57-9F39628A6B2E}">
      <dgm:prSet phldrT="[Texto]"/>
      <dgm:spPr/>
      <dgm:t>
        <a:bodyPr/>
        <a:lstStyle/>
        <a:p>
          <a:r>
            <a:rPr lang="es-ES" dirty="0"/>
            <a:t>No  se  generan  hipótesis  ni  suposiciones predeterminadas. </a:t>
          </a:r>
          <a:endParaRPr lang="es-CO" dirty="0"/>
        </a:p>
      </dgm:t>
    </dgm:pt>
    <dgm:pt modelId="{7E150E01-9CC0-482F-9413-3075C8E566BA}" type="parTrans" cxnId="{C99F570E-E13F-48F9-B320-8FED9D7652B4}">
      <dgm:prSet/>
      <dgm:spPr/>
      <dgm:t>
        <a:bodyPr/>
        <a:lstStyle/>
        <a:p>
          <a:endParaRPr lang="es-CO"/>
        </a:p>
      </dgm:t>
    </dgm:pt>
    <dgm:pt modelId="{644E7F48-476F-401D-B2A1-F71EFC58D0B9}" type="sibTrans" cxnId="{C99F570E-E13F-48F9-B320-8FED9D7652B4}">
      <dgm:prSet/>
      <dgm:spPr/>
      <dgm:t>
        <a:bodyPr/>
        <a:lstStyle/>
        <a:p>
          <a:endParaRPr lang="es-CO"/>
        </a:p>
      </dgm:t>
    </dgm:pt>
    <dgm:pt modelId="{E323C695-C84B-4EE6-9EF8-A6578639F506}">
      <dgm:prSet/>
      <dgm:spPr/>
      <dgm:t>
        <a:bodyPr/>
        <a:lstStyle/>
        <a:p>
          <a:r>
            <a:rPr lang="es-ES" dirty="0"/>
            <a:t>La causa o suposición que se propone se conoce como hipótesis. </a:t>
          </a:r>
        </a:p>
      </dgm:t>
    </dgm:pt>
    <dgm:pt modelId="{64133A98-353A-4B58-9A0C-2CD3F7D96200}" type="parTrans" cxnId="{D96973D6-28E5-4E97-A481-53C4C8105097}">
      <dgm:prSet/>
      <dgm:spPr/>
      <dgm:t>
        <a:bodyPr/>
        <a:lstStyle/>
        <a:p>
          <a:endParaRPr lang="es-CO"/>
        </a:p>
      </dgm:t>
    </dgm:pt>
    <dgm:pt modelId="{DC060773-FF52-491D-BA69-9EFF866DDBF4}" type="sibTrans" cxnId="{D96973D6-28E5-4E97-A481-53C4C8105097}">
      <dgm:prSet/>
      <dgm:spPr/>
      <dgm:t>
        <a:bodyPr/>
        <a:lstStyle/>
        <a:p>
          <a:endParaRPr lang="es-CO"/>
        </a:p>
      </dgm:t>
    </dgm:pt>
    <dgm:pt modelId="{E68DAD65-D022-447C-9C97-52B76A8E8454}">
      <dgm:prSet/>
      <dgm:spPr/>
      <dgm:t>
        <a:bodyPr/>
        <a:lstStyle/>
        <a:p>
          <a:r>
            <a:rPr lang="es-ES" dirty="0"/>
            <a:t>los datos analizados comprueban o refutan la hipótesis y proporcionan respuestas definitivas a preguntas específicas. </a:t>
          </a:r>
        </a:p>
      </dgm:t>
    </dgm:pt>
    <dgm:pt modelId="{8170A901-2E4D-4E89-9E4B-99A8E8F97E9F}" type="parTrans" cxnId="{5250D47F-30B7-4C0D-A06E-F1EEA3361C8B}">
      <dgm:prSet/>
      <dgm:spPr/>
      <dgm:t>
        <a:bodyPr/>
        <a:lstStyle/>
        <a:p>
          <a:endParaRPr lang="es-CO"/>
        </a:p>
      </dgm:t>
    </dgm:pt>
    <dgm:pt modelId="{0B1254B8-98FF-4BAC-91E5-450867C50480}" type="sibTrans" cxnId="{5250D47F-30B7-4C0D-A06E-F1EEA3361C8B}">
      <dgm:prSet/>
      <dgm:spPr/>
      <dgm:t>
        <a:bodyPr/>
        <a:lstStyle/>
        <a:p>
          <a:endParaRPr lang="es-CO"/>
        </a:p>
      </dgm:t>
    </dgm:pt>
    <dgm:pt modelId="{39B78D7B-30AA-415A-8E46-84B2B2125B5D}">
      <dgm:prSet/>
      <dgm:spPr/>
      <dgm:t>
        <a:bodyPr/>
        <a:lstStyle/>
        <a:p>
          <a:r>
            <a:rPr lang="es-ES" dirty="0"/>
            <a:t>Normalmente se usan muestras de datos. </a:t>
          </a:r>
        </a:p>
      </dgm:t>
    </dgm:pt>
    <dgm:pt modelId="{D2BE0A0C-D14A-4A05-9CD4-6E59188D5D8F}" type="parTrans" cxnId="{71E13169-BA22-4DD1-89D4-74C82C1B6D10}">
      <dgm:prSet/>
      <dgm:spPr/>
      <dgm:t>
        <a:bodyPr/>
        <a:lstStyle/>
        <a:p>
          <a:endParaRPr lang="es-CO"/>
        </a:p>
      </dgm:t>
    </dgm:pt>
    <dgm:pt modelId="{5E057F73-A7C2-4B1B-819E-880B2288627D}" type="sibTrans" cxnId="{71E13169-BA22-4DD1-89D4-74C82C1B6D10}">
      <dgm:prSet/>
      <dgm:spPr/>
      <dgm:t>
        <a:bodyPr/>
        <a:lstStyle/>
        <a:p>
          <a:endParaRPr lang="es-CO"/>
        </a:p>
      </dgm:t>
    </dgm:pt>
    <dgm:pt modelId="{F1250E04-02A0-4597-B049-F37E677CDD66}">
      <dgm:prSet/>
      <dgm:spPr/>
      <dgm:t>
        <a:bodyPr/>
        <a:lstStyle/>
        <a:p>
          <a:r>
            <a:rPr lang="es-ES" dirty="0"/>
            <a:t>Por lo general, los hallazgos o anomalías inesperados son ignorados debido a que se ha asumido una causa predeterminada</a:t>
          </a:r>
          <a:endParaRPr lang="es-CO" dirty="0"/>
        </a:p>
      </dgm:t>
    </dgm:pt>
    <dgm:pt modelId="{3105BF4D-68E4-40D8-8D7F-AF22842DD371}" type="parTrans" cxnId="{B3BF5049-2B15-40D1-BB9D-46AFF8B0B95D}">
      <dgm:prSet/>
      <dgm:spPr/>
      <dgm:t>
        <a:bodyPr/>
        <a:lstStyle/>
        <a:p>
          <a:endParaRPr lang="es-CO"/>
        </a:p>
      </dgm:t>
    </dgm:pt>
    <dgm:pt modelId="{810D3494-86E3-427A-B6BF-7656A0ED5988}" type="sibTrans" cxnId="{B3BF5049-2B15-40D1-BB9D-46AFF8B0B95D}">
      <dgm:prSet/>
      <dgm:spPr/>
      <dgm:t>
        <a:bodyPr/>
        <a:lstStyle/>
        <a:p>
          <a:endParaRPr lang="es-CO"/>
        </a:p>
      </dgm:t>
    </dgm:pt>
    <dgm:pt modelId="{BABA1309-1B20-4063-B5CB-2561EF607342}">
      <dgm:prSet/>
      <dgm:spPr/>
      <dgm:t>
        <a:bodyPr/>
        <a:lstStyle/>
        <a:p>
          <a:r>
            <a:rPr lang="es-ES" dirty="0"/>
            <a:t>los datos son explorados para lograr comprender  la  causa  del  fenómeno. </a:t>
          </a:r>
        </a:p>
      </dgm:t>
    </dgm:pt>
    <dgm:pt modelId="{511E7BA1-5890-4181-AEE7-21FD6264FBC8}" type="parTrans" cxnId="{F0C9AFD2-E9EB-4CA2-9FD9-87B507052EF3}">
      <dgm:prSet/>
      <dgm:spPr/>
      <dgm:t>
        <a:bodyPr/>
        <a:lstStyle/>
        <a:p>
          <a:endParaRPr lang="es-CO"/>
        </a:p>
      </dgm:t>
    </dgm:pt>
    <dgm:pt modelId="{5946D06A-42BE-4428-829E-3F262DF7B820}" type="sibTrans" cxnId="{F0C9AFD2-E9EB-4CA2-9FD9-87B507052EF3}">
      <dgm:prSet/>
      <dgm:spPr/>
      <dgm:t>
        <a:bodyPr/>
        <a:lstStyle/>
        <a:p>
          <a:endParaRPr lang="es-CO"/>
        </a:p>
      </dgm:t>
    </dgm:pt>
    <dgm:pt modelId="{4FDD09B7-1D56-4EAB-A715-0ADDB610C14E}">
      <dgm:prSet/>
      <dgm:spPr/>
      <dgm:t>
        <a:bodyPr/>
        <a:lstStyle/>
        <a:p>
          <a:r>
            <a:rPr lang="es-ES" dirty="0"/>
            <a:t>Este método  ofrece  una  dirección  general  que  puede  ayudar  a  encontrar  patrones  o  anomalías.</a:t>
          </a:r>
        </a:p>
      </dgm:t>
    </dgm:pt>
    <dgm:pt modelId="{A7FECC61-8A19-4878-971D-F85BEDDFEB48}" type="parTrans" cxnId="{48A8C688-1526-4B8C-96E3-7968B4F4C564}">
      <dgm:prSet/>
      <dgm:spPr/>
      <dgm:t>
        <a:bodyPr/>
        <a:lstStyle/>
        <a:p>
          <a:endParaRPr lang="es-CO"/>
        </a:p>
      </dgm:t>
    </dgm:pt>
    <dgm:pt modelId="{319CBCDC-3810-4D6C-BBA8-3334EDC8B4AF}" type="sibTrans" cxnId="{48A8C688-1526-4B8C-96E3-7968B4F4C564}">
      <dgm:prSet/>
      <dgm:spPr/>
      <dgm:t>
        <a:bodyPr/>
        <a:lstStyle/>
        <a:p>
          <a:endParaRPr lang="es-CO"/>
        </a:p>
      </dgm:t>
    </dgm:pt>
    <dgm:pt modelId="{514D76E4-BBE7-4C7D-98E1-759B7B3E597E}">
      <dgm:prSet/>
      <dgm:spPr/>
      <dgm:t>
        <a:bodyPr/>
        <a:lstStyle/>
        <a:p>
          <a:r>
            <a:rPr lang="es-ES"/>
            <a:t>Normalmente se usan grandes cantidades de datos y análisis visual. </a:t>
          </a:r>
          <a:endParaRPr lang="es-ES" dirty="0"/>
        </a:p>
      </dgm:t>
    </dgm:pt>
    <dgm:pt modelId="{2ED91C39-4215-4F3E-8E9A-D2CF0AF0AB78}" type="parTrans" cxnId="{6E01A526-78A6-4599-A2BB-1EFBBBE2FF63}">
      <dgm:prSet/>
      <dgm:spPr/>
      <dgm:t>
        <a:bodyPr/>
        <a:lstStyle/>
        <a:p>
          <a:endParaRPr lang="es-CO"/>
        </a:p>
      </dgm:t>
    </dgm:pt>
    <dgm:pt modelId="{D63FB65F-FB65-4050-8CDB-ACE3F33CDEF9}" type="sibTrans" cxnId="{6E01A526-78A6-4599-A2BB-1EFBBBE2FF63}">
      <dgm:prSet/>
      <dgm:spPr/>
      <dgm:t>
        <a:bodyPr/>
        <a:lstStyle/>
        <a:p>
          <a:endParaRPr lang="es-CO"/>
        </a:p>
      </dgm:t>
    </dgm:pt>
    <dgm:pt modelId="{AEFF551C-0A14-49D4-B9EB-AAB43A2EEF07}" type="pres">
      <dgm:prSet presAssocID="{EEDC592C-3BA0-48D4-AC98-AF87C15D8643}" presName="Name0" presStyleCnt="0">
        <dgm:presLayoutVars>
          <dgm:dir/>
          <dgm:animLvl val="lvl"/>
          <dgm:resizeHandles val="exact"/>
        </dgm:presLayoutVars>
      </dgm:prSet>
      <dgm:spPr/>
    </dgm:pt>
    <dgm:pt modelId="{B03BF982-3CE3-41EE-B98C-F0B4FF8FF49B}" type="pres">
      <dgm:prSet presAssocID="{544788B3-E3A0-4A34-BF1D-EBC5EBB11C47}" presName="composite" presStyleCnt="0"/>
      <dgm:spPr/>
    </dgm:pt>
    <dgm:pt modelId="{B3AC5D46-4505-41B9-B988-032BC84E9852}" type="pres">
      <dgm:prSet presAssocID="{544788B3-E3A0-4A34-BF1D-EBC5EBB11C47}" presName="parTx" presStyleLbl="alignNode1" presStyleIdx="0" presStyleCnt="2" custLinFactNeighborY="-127">
        <dgm:presLayoutVars>
          <dgm:chMax val="0"/>
          <dgm:chPref val="0"/>
          <dgm:bulletEnabled val="1"/>
        </dgm:presLayoutVars>
      </dgm:prSet>
      <dgm:spPr/>
    </dgm:pt>
    <dgm:pt modelId="{5AC4443A-ED2B-4891-9AE2-548B9F34D7BC}" type="pres">
      <dgm:prSet presAssocID="{544788B3-E3A0-4A34-BF1D-EBC5EBB11C47}" presName="desTx" presStyleLbl="alignAccFollowNode1" presStyleIdx="0" presStyleCnt="2">
        <dgm:presLayoutVars>
          <dgm:bulletEnabled val="1"/>
        </dgm:presLayoutVars>
      </dgm:prSet>
      <dgm:spPr/>
    </dgm:pt>
    <dgm:pt modelId="{4B211975-C50A-4D75-A566-F0E2C872CE68}" type="pres">
      <dgm:prSet presAssocID="{0D24410B-94ED-4A08-9902-F65D8F32B307}" presName="space" presStyleCnt="0"/>
      <dgm:spPr/>
    </dgm:pt>
    <dgm:pt modelId="{0EA59F3A-0DF8-4453-9E24-94F347E2972C}" type="pres">
      <dgm:prSet presAssocID="{BC03585F-9F03-460C-AE3C-97FEF664DE8E}" presName="composite" presStyleCnt="0"/>
      <dgm:spPr/>
    </dgm:pt>
    <dgm:pt modelId="{6B9BED66-CAA5-41C5-83D0-BC0564511B1D}" type="pres">
      <dgm:prSet presAssocID="{BC03585F-9F03-460C-AE3C-97FEF664DE8E}" presName="parTx" presStyleLbl="alignNode1" presStyleIdx="1" presStyleCnt="2">
        <dgm:presLayoutVars>
          <dgm:chMax val="0"/>
          <dgm:chPref val="0"/>
          <dgm:bulletEnabled val="1"/>
        </dgm:presLayoutVars>
      </dgm:prSet>
      <dgm:spPr/>
    </dgm:pt>
    <dgm:pt modelId="{627D5681-ACAB-48A8-BCC8-96CB8CA6A8BE}" type="pres">
      <dgm:prSet presAssocID="{BC03585F-9F03-460C-AE3C-97FEF664DE8E}" presName="desTx" presStyleLbl="alignAccFollowNode1" presStyleIdx="1" presStyleCnt="2">
        <dgm:presLayoutVars>
          <dgm:bulletEnabled val="1"/>
        </dgm:presLayoutVars>
      </dgm:prSet>
      <dgm:spPr/>
    </dgm:pt>
  </dgm:ptLst>
  <dgm:cxnLst>
    <dgm:cxn modelId="{C99F570E-E13F-48F9-B320-8FED9D7652B4}" srcId="{BC03585F-9F03-460C-AE3C-97FEF664DE8E}" destId="{81CEDB2E-17FE-482F-9D57-9F39628A6B2E}" srcOrd="0" destOrd="0" parTransId="{7E150E01-9CC0-482F-9413-3075C8E566BA}" sibTransId="{644E7F48-476F-401D-B2A1-F71EFC58D0B9}"/>
    <dgm:cxn modelId="{51FDE711-7988-46BF-9660-DF73407D76CC}" srcId="{EEDC592C-3BA0-48D4-AC98-AF87C15D8643}" destId="{BC03585F-9F03-460C-AE3C-97FEF664DE8E}" srcOrd="1" destOrd="0" parTransId="{E338F7A4-F58C-4317-89D4-C5BD04CC7757}" sibTransId="{BAF4577F-7E71-44B6-A196-9BC8F173F8E6}"/>
    <dgm:cxn modelId="{8B291F1D-46D3-4647-9567-5780D97A5A9A}" type="presOf" srcId="{E68DAD65-D022-447C-9C97-52B76A8E8454}" destId="{5AC4443A-ED2B-4891-9AE2-548B9F34D7BC}" srcOrd="0" destOrd="1" presId="urn:microsoft.com/office/officeart/2005/8/layout/hList1"/>
    <dgm:cxn modelId="{6E01A526-78A6-4599-A2BB-1EFBBBE2FF63}" srcId="{BC03585F-9F03-460C-AE3C-97FEF664DE8E}" destId="{514D76E4-BBE7-4C7D-98E1-759B7B3E597E}" srcOrd="3" destOrd="0" parTransId="{2ED91C39-4215-4F3E-8E9A-D2CF0AF0AB78}" sibTransId="{D63FB65F-FB65-4050-8CDB-ACE3F33CDEF9}"/>
    <dgm:cxn modelId="{5FB7615E-E5F3-4E4F-B163-35E5028EB785}" type="presOf" srcId="{4FDD09B7-1D56-4EAB-A715-0ADDB610C14E}" destId="{627D5681-ACAB-48A8-BCC8-96CB8CA6A8BE}" srcOrd="0" destOrd="2" presId="urn:microsoft.com/office/officeart/2005/8/layout/hList1"/>
    <dgm:cxn modelId="{71E13169-BA22-4DD1-89D4-74C82C1B6D10}" srcId="{544788B3-E3A0-4A34-BF1D-EBC5EBB11C47}" destId="{39B78D7B-30AA-415A-8E46-84B2B2125B5D}" srcOrd="2" destOrd="0" parTransId="{D2BE0A0C-D14A-4A05-9CD4-6E59188D5D8F}" sibTransId="{5E057F73-A7C2-4B1B-819E-880B2288627D}"/>
    <dgm:cxn modelId="{B3BF5049-2B15-40D1-BB9D-46AFF8B0B95D}" srcId="{544788B3-E3A0-4A34-BF1D-EBC5EBB11C47}" destId="{F1250E04-02A0-4597-B049-F37E677CDD66}" srcOrd="3" destOrd="0" parTransId="{3105BF4D-68E4-40D8-8D7F-AF22842DD371}" sibTransId="{810D3494-86E3-427A-B6BF-7656A0ED5988}"/>
    <dgm:cxn modelId="{60E09C57-F0CB-41C5-8501-1BC90A92DCA7}" type="presOf" srcId="{F1250E04-02A0-4597-B049-F37E677CDD66}" destId="{5AC4443A-ED2B-4891-9AE2-548B9F34D7BC}" srcOrd="0" destOrd="3" presId="urn:microsoft.com/office/officeart/2005/8/layout/hList1"/>
    <dgm:cxn modelId="{09C53078-6135-4035-9985-1DCBC03C263A}" type="presOf" srcId="{BABA1309-1B20-4063-B5CB-2561EF607342}" destId="{627D5681-ACAB-48A8-BCC8-96CB8CA6A8BE}" srcOrd="0" destOrd="1" presId="urn:microsoft.com/office/officeart/2005/8/layout/hList1"/>
    <dgm:cxn modelId="{B9A43D79-AD26-4A35-BC70-0F1AC5681E92}" type="presOf" srcId="{E323C695-C84B-4EE6-9EF8-A6578639F506}" destId="{5AC4443A-ED2B-4891-9AE2-548B9F34D7BC}" srcOrd="0" destOrd="0" presId="urn:microsoft.com/office/officeart/2005/8/layout/hList1"/>
    <dgm:cxn modelId="{5250D47F-30B7-4C0D-A06E-F1EEA3361C8B}" srcId="{544788B3-E3A0-4A34-BF1D-EBC5EBB11C47}" destId="{E68DAD65-D022-447C-9C97-52B76A8E8454}" srcOrd="1" destOrd="0" parTransId="{8170A901-2E4D-4E89-9E4B-99A8E8F97E9F}" sibTransId="{0B1254B8-98FF-4BAC-91E5-450867C50480}"/>
    <dgm:cxn modelId="{48A8C688-1526-4B8C-96E3-7968B4F4C564}" srcId="{BC03585F-9F03-460C-AE3C-97FEF664DE8E}" destId="{4FDD09B7-1D56-4EAB-A715-0ADDB610C14E}" srcOrd="2" destOrd="0" parTransId="{A7FECC61-8A19-4878-971D-F85BEDDFEB48}" sibTransId="{319CBCDC-3810-4D6C-BBA8-3334EDC8B4AF}"/>
    <dgm:cxn modelId="{D438EE9D-270A-4213-B29E-0A9A3BEEC0BF}" type="presOf" srcId="{81CEDB2E-17FE-482F-9D57-9F39628A6B2E}" destId="{627D5681-ACAB-48A8-BCC8-96CB8CA6A8BE}" srcOrd="0" destOrd="0" presId="urn:microsoft.com/office/officeart/2005/8/layout/hList1"/>
    <dgm:cxn modelId="{5C3DB3AF-9448-4A7F-8A52-4045F93C1ECD}" srcId="{EEDC592C-3BA0-48D4-AC98-AF87C15D8643}" destId="{544788B3-E3A0-4A34-BF1D-EBC5EBB11C47}" srcOrd="0" destOrd="0" parTransId="{3D18DD96-5E86-4F5E-BF8A-A59FCFB67D55}" sibTransId="{0D24410B-94ED-4A08-9902-F65D8F32B307}"/>
    <dgm:cxn modelId="{F0C9AFD2-E9EB-4CA2-9FD9-87B507052EF3}" srcId="{BC03585F-9F03-460C-AE3C-97FEF664DE8E}" destId="{BABA1309-1B20-4063-B5CB-2561EF607342}" srcOrd="1" destOrd="0" parTransId="{511E7BA1-5890-4181-AEE7-21FD6264FBC8}" sibTransId="{5946D06A-42BE-4428-829E-3F262DF7B820}"/>
    <dgm:cxn modelId="{D96973D6-28E5-4E97-A481-53C4C8105097}" srcId="{544788B3-E3A0-4A34-BF1D-EBC5EBB11C47}" destId="{E323C695-C84B-4EE6-9EF8-A6578639F506}" srcOrd="0" destOrd="0" parTransId="{64133A98-353A-4B58-9A0C-2CD3F7D96200}" sibTransId="{DC060773-FF52-491D-BA69-9EFF866DDBF4}"/>
    <dgm:cxn modelId="{2BCAFFD9-770C-4BF7-AE68-AACDFF282743}" type="presOf" srcId="{39B78D7B-30AA-415A-8E46-84B2B2125B5D}" destId="{5AC4443A-ED2B-4891-9AE2-548B9F34D7BC}" srcOrd="0" destOrd="2" presId="urn:microsoft.com/office/officeart/2005/8/layout/hList1"/>
    <dgm:cxn modelId="{9DA7D9E3-4438-4475-BFF2-CC368C8DD898}" type="presOf" srcId="{EEDC592C-3BA0-48D4-AC98-AF87C15D8643}" destId="{AEFF551C-0A14-49D4-B9EB-AAB43A2EEF07}" srcOrd="0" destOrd="0" presId="urn:microsoft.com/office/officeart/2005/8/layout/hList1"/>
    <dgm:cxn modelId="{19B7AFE9-04F6-4A4D-A7C8-3ED35C6FC017}" type="presOf" srcId="{BC03585F-9F03-460C-AE3C-97FEF664DE8E}" destId="{6B9BED66-CAA5-41C5-83D0-BC0564511B1D}" srcOrd="0" destOrd="0" presId="urn:microsoft.com/office/officeart/2005/8/layout/hList1"/>
    <dgm:cxn modelId="{B6F2F3ED-02E3-4036-92BD-C8A76B0C3324}" type="presOf" srcId="{514D76E4-BBE7-4C7D-98E1-759B7B3E597E}" destId="{627D5681-ACAB-48A8-BCC8-96CB8CA6A8BE}" srcOrd="0" destOrd="3" presId="urn:microsoft.com/office/officeart/2005/8/layout/hList1"/>
    <dgm:cxn modelId="{F8755FF2-3393-45EE-AE5C-79712B4A458A}" type="presOf" srcId="{544788B3-E3A0-4A34-BF1D-EBC5EBB11C47}" destId="{B3AC5D46-4505-41B9-B988-032BC84E9852}" srcOrd="0" destOrd="0" presId="urn:microsoft.com/office/officeart/2005/8/layout/hList1"/>
    <dgm:cxn modelId="{867773AA-384A-41CC-9B2A-E85326B21EDB}" type="presParOf" srcId="{AEFF551C-0A14-49D4-B9EB-AAB43A2EEF07}" destId="{B03BF982-3CE3-41EE-B98C-F0B4FF8FF49B}" srcOrd="0" destOrd="0" presId="urn:microsoft.com/office/officeart/2005/8/layout/hList1"/>
    <dgm:cxn modelId="{F548C4FA-827B-488E-960A-8D760668E7E6}" type="presParOf" srcId="{B03BF982-3CE3-41EE-B98C-F0B4FF8FF49B}" destId="{B3AC5D46-4505-41B9-B988-032BC84E9852}" srcOrd="0" destOrd="0" presId="urn:microsoft.com/office/officeart/2005/8/layout/hList1"/>
    <dgm:cxn modelId="{771B59A4-005A-4867-B44D-6DE5FE93DAC0}" type="presParOf" srcId="{B03BF982-3CE3-41EE-B98C-F0B4FF8FF49B}" destId="{5AC4443A-ED2B-4891-9AE2-548B9F34D7BC}" srcOrd="1" destOrd="0" presId="urn:microsoft.com/office/officeart/2005/8/layout/hList1"/>
    <dgm:cxn modelId="{B657E9F7-34DD-4B0E-AC19-42841F4AA476}" type="presParOf" srcId="{AEFF551C-0A14-49D4-B9EB-AAB43A2EEF07}" destId="{4B211975-C50A-4D75-A566-F0E2C872CE68}" srcOrd="1" destOrd="0" presId="urn:microsoft.com/office/officeart/2005/8/layout/hList1"/>
    <dgm:cxn modelId="{E17F48EB-2DA0-4215-9438-C59531FDB281}" type="presParOf" srcId="{AEFF551C-0A14-49D4-B9EB-AAB43A2EEF07}" destId="{0EA59F3A-0DF8-4453-9E24-94F347E2972C}" srcOrd="2" destOrd="0" presId="urn:microsoft.com/office/officeart/2005/8/layout/hList1"/>
    <dgm:cxn modelId="{239E66F8-AFA6-451A-AB85-DE3530CF3B0E}" type="presParOf" srcId="{0EA59F3A-0DF8-4453-9E24-94F347E2972C}" destId="{6B9BED66-CAA5-41C5-83D0-BC0564511B1D}" srcOrd="0" destOrd="0" presId="urn:microsoft.com/office/officeart/2005/8/layout/hList1"/>
    <dgm:cxn modelId="{CB9FDA8D-6705-4C85-881A-8EE554070FC9}" type="presParOf" srcId="{0EA59F3A-0DF8-4453-9E24-94F347E2972C}" destId="{627D5681-ACAB-48A8-BCC8-96CB8CA6A8B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16175D-1BC2-4C50-BAED-FAE43B43AE80}"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s-CO"/>
        </a:p>
      </dgm:t>
    </dgm:pt>
    <dgm:pt modelId="{CE664B68-B503-4FCA-B4C3-3B05BF6253B9}">
      <dgm:prSet phldrT="[Texto]"/>
      <dgm:spPr/>
      <dgm:t>
        <a:bodyPr/>
        <a:lstStyle/>
        <a:p>
          <a:pPr>
            <a:buNone/>
          </a:pPr>
          <a:r>
            <a:rPr lang="es-CO" dirty="0" err="1"/>
            <a:t>Clusters</a:t>
          </a:r>
          <a:endParaRPr lang="es-CO" dirty="0"/>
        </a:p>
      </dgm:t>
    </dgm:pt>
    <dgm:pt modelId="{6C261458-A2F6-4602-BA25-FB0067492864}" type="parTrans" cxnId="{07F0C83D-CDD8-419F-B808-756C8E0DAD58}">
      <dgm:prSet/>
      <dgm:spPr/>
      <dgm:t>
        <a:bodyPr/>
        <a:lstStyle/>
        <a:p>
          <a:endParaRPr lang="es-CO"/>
        </a:p>
      </dgm:t>
    </dgm:pt>
    <dgm:pt modelId="{39289060-0F41-4A10-BBC8-806D0F5F8A51}" type="sibTrans" cxnId="{07F0C83D-CDD8-419F-B808-756C8E0DAD58}">
      <dgm:prSet/>
      <dgm:spPr/>
      <dgm:t>
        <a:bodyPr/>
        <a:lstStyle/>
        <a:p>
          <a:endParaRPr lang="es-CO"/>
        </a:p>
      </dgm:t>
    </dgm:pt>
    <dgm:pt modelId="{4E4DE020-E904-48F5-B386-27F922DC2F35}">
      <dgm:prSet/>
      <dgm:spPr/>
      <dgm:t>
        <a:bodyPr/>
        <a:lstStyle/>
        <a:p>
          <a:pPr>
            <a:buNone/>
          </a:pPr>
          <a:r>
            <a:rPr lang="es-CO" dirty="0"/>
            <a:t>Sistemas de archivos y sistemas de archivos distribuidos</a:t>
          </a:r>
        </a:p>
      </dgm:t>
    </dgm:pt>
    <dgm:pt modelId="{5FE95390-38B9-4E95-A981-DF992AD2C4F3}" type="parTrans" cxnId="{4AC2E104-8BFE-48ED-AA5B-48050AE94173}">
      <dgm:prSet/>
      <dgm:spPr/>
      <dgm:t>
        <a:bodyPr/>
        <a:lstStyle/>
        <a:p>
          <a:endParaRPr lang="es-CO"/>
        </a:p>
      </dgm:t>
    </dgm:pt>
    <dgm:pt modelId="{BE66DCD6-170B-4B8C-BEB3-3C4AB8C2E9AE}" type="sibTrans" cxnId="{4AC2E104-8BFE-48ED-AA5B-48050AE94173}">
      <dgm:prSet/>
      <dgm:spPr/>
      <dgm:t>
        <a:bodyPr/>
        <a:lstStyle/>
        <a:p>
          <a:endParaRPr lang="es-CO"/>
        </a:p>
      </dgm:t>
    </dgm:pt>
    <dgm:pt modelId="{69F99558-EF8F-47CF-99D3-C7C5E6580A5A}">
      <dgm:prSet/>
      <dgm:spPr/>
      <dgm:t>
        <a:bodyPr/>
        <a:lstStyle/>
        <a:p>
          <a:pPr>
            <a:buNone/>
          </a:pPr>
          <a:r>
            <a:rPr lang="es-CO" dirty="0"/>
            <a:t>NoSQL</a:t>
          </a:r>
        </a:p>
      </dgm:t>
    </dgm:pt>
    <dgm:pt modelId="{41B60EC0-B649-4B3D-A3BC-3667FA8CBAA3}" type="parTrans" cxnId="{7B1BE4CE-85FE-4AF4-AB8D-2DEB270CC943}">
      <dgm:prSet/>
      <dgm:spPr/>
      <dgm:t>
        <a:bodyPr/>
        <a:lstStyle/>
        <a:p>
          <a:endParaRPr lang="es-CO"/>
        </a:p>
      </dgm:t>
    </dgm:pt>
    <dgm:pt modelId="{E871953F-E3F4-479E-8DBC-8C1AE78BB316}" type="sibTrans" cxnId="{7B1BE4CE-85FE-4AF4-AB8D-2DEB270CC943}">
      <dgm:prSet/>
      <dgm:spPr/>
      <dgm:t>
        <a:bodyPr/>
        <a:lstStyle/>
        <a:p>
          <a:endParaRPr lang="es-CO"/>
        </a:p>
      </dgm:t>
    </dgm:pt>
    <dgm:pt modelId="{15C946E7-76E0-4412-9441-FE17646DB6B4}">
      <dgm:prSet/>
      <dgm:spPr/>
      <dgm:t>
        <a:bodyPr/>
        <a:lstStyle/>
        <a:p>
          <a:pPr>
            <a:buNone/>
          </a:pPr>
          <a:r>
            <a:rPr lang="es-CO" dirty="0"/>
            <a:t>Procesamiento de datos distribuidos</a:t>
          </a:r>
        </a:p>
      </dgm:t>
    </dgm:pt>
    <dgm:pt modelId="{22F9DE9C-DCE5-4419-AB19-DCBC6EFDC395}" type="parTrans" cxnId="{D88B5E65-26A1-489F-A6C2-59623C2DF0D3}">
      <dgm:prSet/>
      <dgm:spPr/>
      <dgm:t>
        <a:bodyPr/>
        <a:lstStyle/>
        <a:p>
          <a:endParaRPr lang="es-CO"/>
        </a:p>
      </dgm:t>
    </dgm:pt>
    <dgm:pt modelId="{817DA0AB-0CDA-40FE-B56E-D881679DF413}" type="sibTrans" cxnId="{D88B5E65-26A1-489F-A6C2-59623C2DF0D3}">
      <dgm:prSet/>
      <dgm:spPr/>
      <dgm:t>
        <a:bodyPr/>
        <a:lstStyle/>
        <a:p>
          <a:endParaRPr lang="es-CO"/>
        </a:p>
      </dgm:t>
    </dgm:pt>
    <dgm:pt modelId="{5724DBCD-0141-4E4B-8035-282B9609ECA7}">
      <dgm:prSet/>
      <dgm:spPr/>
      <dgm:t>
        <a:bodyPr/>
        <a:lstStyle/>
        <a:p>
          <a:pPr>
            <a:buNone/>
          </a:pPr>
          <a:r>
            <a:rPr lang="es-ES" dirty="0"/>
            <a:t>Procesamiento de datos en paralelo</a:t>
          </a:r>
          <a:endParaRPr lang="es-CO" dirty="0"/>
        </a:p>
      </dgm:t>
    </dgm:pt>
    <dgm:pt modelId="{F87BAAF5-8C8A-4A9B-B958-6398A88401E5}" type="parTrans" cxnId="{81A237D0-0AF0-4001-BAF0-4A5C47CB2452}">
      <dgm:prSet/>
      <dgm:spPr/>
      <dgm:t>
        <a:bodyPr/>
        <a:lstStyle/>
        <a:p>
          <a:endParaRPr lang="es-CO"/>
        </a:p>
      </dgm:t>
    </dgm:pt>
    <dgm:pt modelId="{18845AC9-A3A6-4A5E-874F-695E607C143E}" type="sibTrans" cxnId="{81A237D0-0AF0-4001-BAF0-4A5C47CB2452}">
      <dgm:prSet/>
      <dgm:spPr/>
      <dgm:t>
        <a:bodyPr/>
        <a:lstStyle/>
        <a:p>
          <a:endParaRPr lang="es-CO"/>
        </a:p>
      </dgm:t>
    </dgm:pt>
    <dgm:pt modelId="{B31CD622-0EA3-4293-8E01-0CE11DF66428}">
      <dgm:prSet/>
      <dgm:spPr/>
      <dgm:t>
        <a:bodyPr/>
        <a:lstStyle/>
        <a:p>
          <a:pPr>
            <a:buNone/>
          </a:pPr>
          <a:r>
            <a:rPr lang="es-ES" dirty="0"/>
            <a:t>Tipos de procesamiento</a:t>
          </a:r>
          <a:endParaRPr lang="es-CO" dirty="0"/>
        </a:p>
      </dgm:t>
    </dgm:pt>
    <dgm:pt modelId="{B34D1032-F7F2-41B4-8E93-6A06876EF633}" type="parTrans" cxnId="{AB4ECF51-7F47-45CD-B858-81F0A9701DA8}">
      <dgm:prSet/>
      <dgm:spPr/>
      <dgm:t>
        <a:bodyPr/>
        <a:lstStyle/>
        <a:p>
          <a:endParaRPr lang="es-CO"/>
        </a:p>
      </dgm:t>
    </dgm:pt>
    <dgm:pt modelId="{05DA6B91-DBEF-44FC-840D-899771A4AEB6}" type="sibTrans" cxnId="{AB4ECF51-7F47-45CD-B858-81F0A9701DA8}">
      <dgm:prSet/>
      <dgm:spPr/>
      <dgm:t>
        <a:bodyPr/>
        <a:lstStyle/>
        <a:p>
          <a:endParaRPr lang="es-CO"/>
        </a:p>
      </dgm:t>
    </dgm:pt>
    <dgm:pt modelId="{4CA94280-9C67-4186-A1DD-24CFDC7C23E3}">
      <dgm:prSet/>
      <dgm:spPr/>
      <dgm:t>
        <a:bodyPr/>
        <a:lstStyle/>
        <a:p>
          <a:pPr>
            <a:buNone/>
          </a:pPr>
          <a:r>
            <a:rPr lang="es-CO" dirty="0"/>
            <a:t>Computación en </a:t>
          </a:r>
          <a:r>
            <a:rPr lang="es-CO" dirty="0" err="1"/>
            <a:t>cloud</a:t>
          </a:r>
          <a:endParaRPr lang="es-CO" dirty="0"/>
        </a:p>
      </dgm:t>
    </dgm:pt>
    <dgm:pt modelId="{C9B3370A-58CB-4AD6-BDAF-7651306161C1}" type="parTrans" cxnId="{70D6BFBE-DF55-4A5D-B7C4-D940E77D84C9}">
      <dgm:prSet/>
      <dgm:spPr/>
      <dgm:t>
        <a:bodyPr/>
        <a:lstStyle/>
        <a:p>
          <a:endParaRPr lang="es-CO"/>
        </a:p>
      </dgm:t>
    </dgm:pt>
    <dgm:pt modelId="{C8DA8752-B01F-4E2D-A5EA-FEF684BAB048}" type="sibTrans" cxnId="{70D6BFBE-DF55-4A5D-B7C4-D940E77D84C9}">
      <dgm:prSet/>
      <dgm:spPr/>
      <dgm:t>
        <a:bodyPr/>
        <a:lstStyle/>
        <a:p>
          <a:endParaRPr lang="es-CO"/>
        </a:p>
      </dgm:t>
    </dgm:pt>
    <dgm:pt modelId="{33FECA27-F920-4CB5-93D4-D48FE4251AA2}" type="pres">
      <dgm:prSet presAssocID="{C316175D-1BC2-4C50-BAED-FAE43B43AE80}" presName="diagram" presStyleCnt="0">
        <dgm:presLayoutVars>
          <dgm:dir/>
          <dgm:resizeHandles val="exact"/>
        </dgm:presLayoutVars>
      </dgm:prSet>
      <dgm:spPr/>
    </dgm:pt>
    <dgm:pt modelId="{F621B97E-0915-4A62-875B-234E8B58BAD2}" type="pres">
      <dgm:prSet presAssocID="{CE664B68-B503-4FCA-B4C3-3B05BF6253B9}" presName="node" presStyleLbl="node1" presStyleIdx="0" presStyleCnt="7">
        <dgm:presLayoutVars>
          <dgm:bulletEnabled val="1"/>
        </dgm:presLayoutVars>
      </dgm:prSet>
      <dgm:spPr/>
    </dgm:pt>
    <dgm:pt modelId="{CC843E6E-1195-4F51-B37A-B0C7DBAC99AF}" type="pres">
      <dgm:prSet presAssocID="{39289060-0F41-4A10-BBC8-806D0F5F8A51}" presName="sibTrans" presStyleCnt="0"/>
      <dgm:spPr/>
    </dgm:pt>
    <dgm:pt modelId="{44F8F233-97D7-4A56-95C4-4D47646CD91E}" type="pres">
      <dgm:prSet presAssocID="{4E4DE020-E904-48F5-B386-27F922DC2F35}" presName="node" presStyleLbl="node1" presStyleIdx="1" presStyleCnt="7">
        <dgm:presLayoutVars>
          <dgm:bulletEnabled val="1"/>
        </dgm:presLayoutVars>
      </dgm:prSet>
      <dgm:spPr/>
    </dgm:pt>
    <dgm:pt modelId="{47BE5EED-5480-4CFC-96B7-E1603D291D87}" type="pres">
      <dgm:prSet presAssocID="{BE66DCD6-170B-4B8C-BEB3-3C4AB8C2E9AE}" presName="sibTrans" presStyleCnt="0"/>
      <dgm:spPr/>
    </dgm:pt>
    <dgm:pt modelId="{8358770B-B3BE-4950-82A3-E5ED345532E4}" type="pres">
      <dgm:prSet presAssocID="{69F99558-EF8F-47CF-99D3-C7C5E6580A5A}" presName="node" presStyleLbl="node1" presStyleIdx="2" presStyleCnt="7">
        <dgm:presLayoutVars>
          <dgm:bulletEnabled val="1"/>
        </dgm:presLayoutVars>
      </dgm:prSet>
      <dgm:spPr/>
    </dgm:pt>
    <dgm:pt modelId="{2F2E0F14-3333-4740-9B17-C588A426690E}" type="pres">
      <dgm:prSet presAssocID="{E871953F-E3F4-479E-8DBC-8C1AE78BB316}" presName="sibTrans" presStyleCnt="0"/>
      <dgm:spPr/>
    </dgm:pt>
    <dgm:pt modelId="{B1AEF300-3D12-4213-9738-31E321804F6B}" type="pres">
      <dgm:prSet presAssocID="{15C946E7-76E0-4412-9441-FE17646DB6B4}" presName="node" presStyleLbl="node1" presStyleIdx="3" presStyleCnt="7">
        <dgm:presLayoutVars>
          <dgm:bulletEnabled val="1"/>
        </dgm:presLayoutVars>
      </dgm:prSet>
      <dgm:spPr/>
    </dgm:pt>
    <dgm:pt modelId="{65DC3B31-EDE2-4188-8A34-8EC43C4385A2}" type="pres">
      <dgm:prSet presAssocID="{817DA0AB-0CDA-40FE-B56E-D881679DF413}" presName="sibTrans" presStyleCnt="0"/>
      <dgm:spPr/>
    </dgm:pt>
    <dgm:pt modelId="{F3C8653E-F2BF-4B24-BA2B-C5727ECAD43B}" type="pres">
      <dgm:prSet presAssocID="{5724DBCD-0141-4E4B-8035-282B9609ECA7}" presName="node" presStyleLbl="node1" presStyleIdx="4" presStyleCnt="7">
        <dgm:presLayoutVars>
          <dgm:bulletEnabled val="1"/>
        </dgm:presLayoutVars>
      </dgm:prSet>
      <dgm:spPr/>
    </dgm:pt>
    <dgm:pt modelId="{90192583-2902-4D39-96E2-8224A5F4D62F}" type="pres">
      <dgm:prSet presAssocID="{18845AC9-A3A6-4A5E-874F-695E607C143E}" presName="sibTrans" presStyleCnt="0"/>
      <dgm:spPr/>
    </dgm:pt>
    <dgm:pt modelId="{2BF325A5-E55A-4067-8845-98754E49F94E}" type="pres">
      <dgm:prSet presAssocID="{B31CD622-0EA3-4293-8E01-0CE11DF66428}" presName="node" presStyleLbl="node1" presStyleIdx="5" presStyleCnt="7">
        <dgm:presLayoutVars>
          <dgm:bulletEnabled val="1"/>
        </dgm:presLayoutVars>
      </dgm:prSet>
      <dgm:spPr/>
    </dgm:pt>
    <dgm:pt modelId="{FD523C82-C527-4091-AFDB-E378ABE86CEC}" type="pres">
      <dgm:prSet presAssocID="{05DA6B91-DBEF-44FC-840D-899771A4AEB6}" presName="sibTrans" presStyleCnt="0"/>
      <dgm:spPr/>
    </dgm:pt>
    <dgm:pt modelId="{E58C1674-A3BC-4275-B2F7-9B6C16B2A625}" type="pres">
      <dgm:prSet presAssocID="{4CA94280-9C67-4186-A1DD-24CFDC7C23E3}" presName="node" presStyleLbl="node1" presStyleIdx="6" presStyleCnt="7">
        <dgm:presLayoutVars>
          <dgm:bulletEnabled val="1"/>
        </dgm:presLayoutVars>
      </dgm:prSet>
      <dgm:spPr/>
    </dgm:pt>
  </dgm:ptLst>
  <dgm:cxnLst>
    <dgm:cxn modelId="{4AC2E104-8BFE-48ED-AA5B-48050AE94173}" srcId="{C316175D-1BC2-4C50-BAED-FAE43B43AE80}" destId="{4E4DE020-E904-48F5-B386-27F922DC2F35}" srcOrd="1" destOrd="0" parTransId="{5FE95390-38B9-4E95-A981-DF992AD2C4F3}" sibTransId="{BE66DCD6-170B-4B8C-BEB3-3C4AB8C2E9AE}"/>
    <dgm:cxn modelId="{7F49F219-9208-428E-98F4-32F408C2CB81}" type="presOf" srcId="{C316175D-1BC2-4C50-BAED-FAE43B43AE80}" destId="{33FECA27-F920-4CB5-93D4-D48FE4251AA2}" srcOrd="0" destOrd="0" presId="urn:microsoft.com/office/officeart/2005/8/layout/default"/>
    <dgm:cxn modelId="{07F0C83D-CDD8-419F-B808-756C8E0DAD58}" srcId="{C316175D-1BC2-4C50-BAED-FAE43B43AE80}" destId="{CE664B68-B503-4FCA-B4C3-3B05BF6253B9}" srcOrd="0" destOrd="0" parTransId="{6C261458-A2F6-4602-BA25-FB0067492864}" sibTransId="{39289060-0F41-4A10-BBC8-806D0F5F8A51}"/>
    <dgm:cxn modelId="{D88B5E65-26A1-489F-A6C2-59623C2DF0D3}" srcId="{C316175D-1BC2-4C50-BAED-FAE43B43AE80}" destId="{15C946E7-76E0-4412-9441-FE17646DB6B4}" srcOrd="3" destOrd="0" parTransId="{22F9DE9C-DCE5-4419-AB19-DCBC6EFDC395}" sibTransId="{817DA0AB-0CDA-40FE-B56E-D881679DF413}"/>
    <dgm:cxn modelId="{AB4ECF51-7F47-45CD-B858-81F0A9701DA8}" srcId="{C316175D-1BC2-4C50-BAED-FAE43B43AE80}" destId="{B31CD622-0EA3-4293-8E01-0CE11DF66428}" srcOrd="5" destOrd="0" parTransId="{B34D1032-F7F2-41B4-8E93-6A06876EF633}" sibTransId="{05DA6B91-DBEF-44FC-840D-899771A4AEB6}"/>
    <dgm:cxn modelId="{52E9B488-F911-436B-B448-3D5A6B1A33B1}" type="presOf" srcId="{69F99558-EF8F-47CF-99D3-C7C5E6580A5A}" destId="{8358770B-B3BE-4950-82A3-E5ED345532E4}" srcOrd="0" destOrd="0" presId="urn:microsoft.com/office/officeart/2005/8/layout/default"/>
    <dgm:cxn modelId="{430906B0-8891-409E-825D-CC7E3BF4FF96}" type="presOf" srcId="{CE664B68-B503-4FCA-B4C3-3B05BF6253B9}" destId="{F621B97E-0915-4A62-875B-234E8B58BAD2}" srcOrd="0" destOrd="0" presId="urn:microsoft.com/office/officeart/2005/8/layout/default"/>
    <dgm:cxn modelId="{2433A0B3-CA60-4BB0-92A1-378D4732CFCA}" type="presOf" srcId="{B31CD622-0EA3-4293-8E01-0CE11DF66428}" destId="{2BF325A5-E55A-4067-8845-98754E49F94E}" srcOrd="0" destOrd="0" presId="urn:microsoft.com/office/officeart/2005/8/layout/default"/>
    <dgm:cxn modelId="{D96265BE-561F-4417-A899-E46B64CFD4B6}" type="presOf" srcId="{4CA94280-9C67-4186-A1DD-24CFDC7C23E3}" destId="{E58C1674-A3BC-4275-B2F7-9B6C16B2A625}" srcOrd="0" destOrd="0" presId="urn:microsoft.com/office/officeart/2005/8/layout/default"/>
    <dgm:cxn modelId="{70D6BFBE-DF55-4A5D-B7C4-D940E77D84C9}" srcId="{C316175D-1BC2-4C50-BAED-FAE43B43AE80}" destId="{4CA94280-9C67-4186-A1DD-24CFDC7C23E3}" srcOrd="6" destOrd="0" parTransId="{C9B3370A-58CB-4AD6-BDAF-7651306161C1}" sibTransId="{C8DA8752-B01F-4E2D-A5EA-FEF684BAB048}"/>
    <dgm:cxn modelId="{708975C0-C9F7-40D4-89D1-FF600C21E4AE}" type="presOf" srcId="{15C946E7-76E0-4412-9441-FE17646DB6B4}" destId="{B1AEF300-3D12-4213-9738-31E321804F6B}" srcOrd="0" destOrd="0" presId="urn:microsoft.com/office/officeart/2005/8/layout/default"/>
    <dgm:cxn modelId="{7B1BE4CE-85FE-4AF4-AB8D-2DEB270CC943}" srcId="{C316175D-1BC2-4C50-BAED-FAE43B43AE80}" destId="{69F99558-EF8F-47CF-99D3-C7C5E6580A5A}" srcOrd="2" destOrd="0" parTransId="{41B60EC0-B649-4B3D-A3BC-3667FA8CBAA3}" sibTransId="{E871953F-E3F4-479E-8DBC-8C1AE78BB316}"/>
    <dgm:cxn modelId="{81A237D0-0AF0-4001-BAF0-4A5C47CB2452}" srcId="{C316175D-1BC2-4C50-BAED-FAE43B43AE80}" destId="{5724DBCD-0141-4E4B-8035-282B9609ECA7}" srcOrd="4" destOrd="0" parTransId="{F87BAAF5-8C8A-4A9B-B958-6398A88401E5}" sibTransId="{18845AC9-A3A6-4A5E-874F-695E607C143E}"/>
    <dgm:cxn modelId="{8C8B23D7-C80A-4F3A-AAE3-9AFF7CEB10C8}" type="presOf" srcId="{5724DBCD-0141-4E4B-8035-282B9609ECA7}" destId="{F3C8653E-F2BF-4B24-BA2B-C5727ECAD43B}" srcOrd="0" destOrd="0" presId="urn:microsoft.com/office/officeart/2005/8/layout/default"/>
    <dgm:cxn modelId="{1EFFC4E5-4969-493F-8DD3-110787372551}" type="presOf" srcId="{4E4DE020-E904-48F5-B386-27F922DC2F35}" destId="{44F8F233-97D7-4A56-95C4-4D47646CD91E}" srcOrd="0" destOrd="0" presId="urn:microsoft.com/office/officeart/2005/8/layout/default"/>
    <dgm:cxn modelId="{285C44C5-74DD-44B4-A11C-6C2E8C4BB094}" type="presParOf" srcId="{33FECA27-F920-4CB5-93D4-D48FE4251AA2}" destId="{F621B97E-0915-4A62-875B-234E8B58BAD2}" srcOrd="0" destOrd="0" presId="urn:microsoft.com/office/officeart/2005/8/layout/default"/>
    <dgm:cxn modelId="{E477EEC3-8D74-4C5B-BDBD-0DBD53B048D9}" type="presParOf" srcId="{33FECA27-F920-4CB5-93D4-D48FE4251AA2}" destId="{CC843E6E-1195-4F51-B37A-B0C7DBAC99AF}" srcOrd="1" destOrd="0" presId="urn:microsoft.com/office/officeart/2005/8/layout/default"/>
    <dgm:cxn modelId="{8E7BC260-8177-4164-88C0-7881378B88C1}" type="presParOf" srcId="{33FECA27-F920-4CB5-93D4-D48FE4251AA2}" destId="{44F8F233-97D7-4A56-95C4-4D47646CD91E}" srcOrd="2" destOrd="0" presId="urn:microsoft.com/office/officeart/2005/8/layout/default"/>
    <dgm:cxn modelId="{552755AD-2229-433A-A2D5-2F6833F770EC}" type="presParOf" srcId="{33FECA27-F920-4CB5-93D4-D48FE4251AA2}" destId="{47BE5EED-5480-4CFC-96B7-E1603D291D87}" srcOrd="3" destOrd="0" presId="urn:microsoft.com/office/officeart/2005/8/layout/default"/>
    <dgm:cxn modelId="{B302D965-17E9-4F2F-92F0-76FBA42646FF}" type="presParOf" srcId="{33FECA27-F920-4CB5-93D4-D48FE4251AA2}" destId="{8358770B-B3BE-4950-82A3-E5ED345532E4}" srcOrd="4" destOrd="0" presId="urn:microsoft.com/office/officeart/2005/8/layout/default"/>
    <dgm:cxn modelId="{F329A507-029E-40D1-BC87-667E54251258}" type="presParOf" srcId="{33FECA27-F920-4CB5-93D4-D48FE4251AA2}" destId="{2F2E0F14-3333-4740-9B17-C588A426690E}" srcOrd="5" destOrd="0" presId="urn:microsoft.com/office/officeart/2005/8/layout/default"/>
    <dgm:cxn modelId="{BF0B0637-D4CD-47EF-9A10-929A40FAE3F3}" type="presParOf" srcId="{33FECA27-F920-4CB5-93D4-D48FE4251AA2}" destId="{B1AEF300-3D12-4213-9738-31E321804F6B}" srcOrd="6" destOrd="0" presId="urn:microsoft.com/office/officeart/2005/8/layout/default"/>
    <dgm:cxn modelId="{522997BA-717F-4EBE-9165-BCBADEF0988F}" type="presParOf" srcId="{33FECA27-F920-4CB5-93D4-D48FE4251AA2}" destId="{65DC3B31-EDE2-4188-8A34-8EC43C4385A2}" srcOrd="7" destOrd="0" presId="urn:microsoft.com/office/officeart/2005/8/layout/default"/>
    <dgm:cxn modelId="{557934B6-2890-414E-9A1F-D964E77F9DBB}" type="presParOf" srcId="{33FECA27-F920-4CB5-93D4-D48FE4251AA2}" destId="{F3C8653E-F2BF-4B24-BA2B-C5727ECAD43B}" srcOrd="8" destOrd="0" presId="urn:microsoft.com/office/officeart/2005/8/layout/default"/>
    <dgm:cxn modelId="{2EB5316A-7B53-46FA-8A6F-6648C45FE315}" type="presParOf" srcId="{33FECA27-F920-4CB5-93D4-D48FE4251AA2}" destId="{90192583-2902-4D39-96E2-8224A5F4D62F}" srcOrd="9" destOrd="0" presId="urn:microsoft.com/office/officeart/2005/8/layout/default"/>
    <dgm:cxn modelId="{17FAF1AD-091C-410A-8544-BB8E48706097}" type="presParOf" srcId="{33FECA27-F920-4CB5-93D4-D48FE4251AA2}" destId="{2BF325A5-E55A-4067-8845-98754E49F94E}" srcOrd="10" destOrd="0" presId="urn:microsoft.com/office/officeart/2005/8/layout/default"/>
    <dgm:cxn modelId="{017D27C6-258B-4127-BAC4-F713FAE7D732}" type="presParOf" srcId="{33FECA27-F920-4CB5-93D4-D48FE4251AA2}" destId="{FD523C82-C527-4091-AFDB-E378ABE86CEC}" srcOrd="11" destOrd="0" presId="urn:microsoft.com/office/officeart/2005/8/layout/default"/>
    <dgm:cxn modelId="{0617EF58-CF5E-463C-804A-86964A811C98}" type="presParOf" srcId="{33FECA27-F920-4CB5-93D4-D48FE4251AA2}" destId="{E58C1674-A3BC-4275-B2F7-9B6C16B2A625}"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16175D-1BC2-4C50-BAED-FAE43B43AE80}"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s-CO"/>
        </a:p>
      </dgm:t>
    </dgm:pt>
    <dgm:pt modelId="{CE664B68-B503-4FCA-B4C3-3B05BF6253B9}">
      <dgm:prSet phldrT="[Texto]"/>
      <dgm:spPr/>
      <dgm:t>
        <a:bodyPr/>
        <a:lstStyle/>
        <a:p>
          <a:pPr>
            <a:buNone/>
          </a:pPr>
          <a:r>
            <a:rPr lang="es-CO" dirty="0"/>
            <a:t>Dispositivo de almacenamiento</a:t>
          </a:r>
        </a:p>
      </dgm:t>
    </dgm:pt>
    <dgm:pt modelId="{6C261458-A2F6-4602-BA25-FB0067492864}" type="parTrans" cxnId="{07F0C83D-CDD8-419F-B808-756C8E0DAD58}">
      <dgm:prSet/>
      <dgm:spPr/>
      <dgm:t>
        <a:bodyPr/>
        <a:lstStyle/>
        <a:p>
          <a:endParaRPr lang="es-CO"/>
        </a:p>
      </dgm:t>
    </dgm:pt>
    <dgm:pt modelId="{39289060-0F41-4A10-BBC8-806D0F5F8A51}" type="sibTrans" cxnId="{07F0C83D-CDD8-419F-B808-756C8E0DAD58}">
      <dgm:prSet/>
      <dgm:spPr/>
      <dgm:t>
        <a:bodyPr/>
        <a:lstStyle/>
        <a:p>
          <a:endParaRPr lang="es-CO"/>
        </a:p>
      </dgm:t>
    </dgm:pt>
    <dgm:pt modelId="{914D34A4-14B0-4A9F-BF78-8325B5898369}">
      <dgm:prSet/>
      <dgm:spPr/>
      <dgm:t>
        <a:bodyPr/>
        <a:lstStyle/>
        <a:p>
          <a:pPr>
            <a:buNone/>
          </a:pPr>
          <a:r>
            <a:rPr lang="es-CO" dirty="0" err="1"/>
            <a:t>Motor de procesamiento</a:t>
          </a:r>
        </a:p>
      </dgm:t>
    </dgm:pt>
    <dgm:pt modelId="{DE00C069-4E55-47FA-AC4F-75C959C9C4E5}" type="parTrans" cxnId="{DAC26474-EB00-4A56-AE92-50C76471F0B2}">
      <dgm:prSet/>
      <dgm:spPr/>
      <dgm:t>
        <a:bodyPr/>
        <a:lstStyle/>
        <a:p>
          <a:endParaRPr lang="es-CO"/>
        </a:p>
      </dgm:t>
    </dgm:pt>
    <dgm:pt modelId="{573318D9-156B-4A0E-9DEC-7CDF504E45C2}" type="sibTrans" cxnId="{DAC26474-EB00-4A56-AE92-50C76471F0B2}">
      <dgm:prSet/>
      <dgm:spPr/>
      <dgm:t>
        <a:bodyPr/>
        <a:lstStyle/>
        <a:p>
          <a:endParaRPr lang="es-CO"/>
        </a:p>
      </dgm:t>
    </dgm:pt>
    <dgm:pt modelId="{20378131-1571-47A2-BF88-13BDEFF100FD}">
      <dgm:prSet/>
      <dgm:spPr/>
      <dgm:t>
        <a:bodyPr/>
        <a:lstStyle/>
        <a:p>
          <a:pPr>
            <a:buNone/>
          </a:pPr>
          <a:r>
            <a:rPr lang="es-CO" dirty="0" err="1"/>
            <a:t>Administrador de recursos</a:t>
          </a:r>
        </a:p>
      </dgm:t>
    </dgm:pt>
    <dgm:pt modelId="{4F6BCBD9-B22F-4FA0-807E-4F181A58C581}" type="parTrans" cxnId="{9B911CC6-A165-4AB3-987C-F48D179166FD}">
      <dgm:prSet/>
      <dgm:spPr/>
      <dgm:t>
        <a:bodyPr/>
        <a:lstStyle/>
        <a:p>
          <a:endParaRPr lang="es-CO"/>
        </a:p>
      </dgm:t>
    </dgm:pt>
    <dgm:pt modelId="{27DD776F-931C-47CA-BBDB-1BDE38F5ECEF}" type="sibTrans" cxnId="{9B911CC6-A165-4AB3-987C-F48D179166FD}">
      <dgm:prSet/>
      <dgm:spPr/>
      <dgm:t>
        <a:bodyPr/>
        <a:lstStyle/>
        <a:p>
          <a:endParaRPr lang="es-CO"/>
        </a:p>
      </dgm:t>
    </dgm:pt>
    <dgm:pt modelId="{070BCB47-222D-428A-8B30-7D1B1A9A4143}">
      <dgm:prSet/>
      <dgm:spPr/>
      <dgm:t>
        <a:bodyPr/>
        <a:lstStyle/>
        <a:p>
          <a:pPr>
            <a:buNone/>
          </a:pPr>
          <a:r>
            <a:rPr lang="es-CO" dirty="0" err="1"/>
            <a:t>Motor de transferencia de datos</a:t>
          </a:r>
        </a:p>
      </dgm:t>
    </dgm:pt>
    <dgm:pt modelId="{EF9072F8-F946-472D-B5B9-E535F83E35DC}" type="parTrans" cxnId="{BC9F6200-03C9-4CF7-B70F-14931EE33185}">
      <dgm:prSet/>
      <dgm:spPr/>
      <dgm:t>
        <a:bodyPr/>
        <a:lstStyle/>
        <a:p>
          <a:endParaRPr lang="es-CO"/>
        </a:p>
      </dgm:t>
    </dgm:pt>
    <dgm:pt modelId="{F571B47A-73C1-4482-B085-0862D9896D77}" type="sibTrans" cxnId="{BC9F6200-03C9-4CF7-B70F-14931EE33185}">
      <dgm:prSet/>
      <dgm:spPr/>
      <dgm:t>
        <a:bodyPr/>
        <a:lstStyle/>
        <a:p>
          <a:endParaRPr lang="es-CO"/>
        </a:p>
      </dgm:t>
    </dgm:pt>
    <dgm:pt modelId="{FF22A6EC-A8FD-421D-8F26-C2B39BD65891}">
      <dgm:prSet/>
      <dgm:spPr/>
      <dgm:t>
        <a:bodyPr/>
        <a:lstStyle/>
        <a:p>
          <a:pPr>
            <a:buNone/>
          </a:pPr>
          <a:r>
            <a:rPr lang="es-CO"/>
            <a:t>Motor de consulta</a:t>
          </a:r>
          <a:endParaRPr lang="es-CO" dirty="0" err="1"/>
        </a:p>
      </dgm:t>
    </dgm:pt>
    <dgm:pt modelId="{BF970B48-4550-46B7-828B-8BBAE570193A}" type="parTrans" cxnId="{B3070D36-55F5-414E-B01B-E56D6CC5E37C}">
      <dgm:prSet/>
      <dgm:spPr/>
      <dgm:t>
        <a:bodyPr/>
        <a:lstStyle/>
        <a:p>
          <a:endParaRPr lang="es-CO"/>
        </a:p>
      </dgm:t>
    </dgm:pt>
    <dgm:pt modelId="{E9FFDF18-789C-4DA0-81B8-1B0F283F16B1}" type="sibTrans" cxnId="{B3070D36-55F5-414E-B01B-E56D6CC5E37C}">
      <dgm:prSet/>
      <dgm:spPr/>
      <dgm:t>
        <a:bodyPr/>
        <a:lstStyle/>
        <a:p>
          <a:endParaRPr lang="es-CO"/>
        </a:p>
      </dgm:t>
    </dgm:pt>
    <dgm:pt modelId="{442E681E-7251-4CDD-941B-8BA5977BC1C4}">
      <dgm:prSet/>
      <dgm:spPr/>
      <dgm:t>
        <a:bodyPr/>
        <a:lstStyle/>
        <a:p>
          <a:pPr>
            <a:buNone/>
          </a:pPr>
          <a:r>
            <a:rPr lang="es-CO" dirty="0" err="1"/>
            <a:t>Motor de análisis</a:t>
          </a:r>
        </a:p>
      </dgm:t>
    </dgm:pt>
    <dgm:pt modelId="{9E9E389D-9710-4777-842F-B53C94F55E24}" type="parTrans" cxnId="{23781868-CCF7-4436-B33E-EC109035DABC}">
      <dgm:prSet/>
      <dgm:spPr/>
      <dgm:t>
        <a:bodyPr/>
        <a:lstStyle/>
        <a:p>
          <a:endParaRPr lang="es-CO"/>
        </a:p>
      </dgm:t>
    </dgm:pt>
    <dgm:pt modelId="{9A35F14E-B1D8-466D-ACA3-A39419F633F7}" type="sibTrans" cxnId="{23781868-CCF7-4436-B33E-EC109035DABC}">
      <dgm:prSet/>
      <dgm:spPr/>
      <dgm:t>
        <a:bodyPr/>
        <a:lstStyle/>
        <a:p>
          <a:endParaRPr lang="es-CO"/>
        </a:p>
      </dgm:t>
    </dgm:pt>
    <dgm:pt modelId="{5C8C4AB9-4BDE-48A3-83A9-C87E92DA30AB}">
      <dgm:prSet/>
      <dgm:spPr/>
      <dgm:t>
        <a:bodyPr/>
        <a:lstStyle/>
        <a:p>
          <a:pPr>
            <a:buNone/>
          </a:pPr>
          <a:r>
            <a:rPr lang="es-ES" dirty="0" err="1"/>
            <a:t>Motor de flujo de trabajo</a:t>
          </a:r>
          <a:endParaRPr lang="es-CO" dirty="0" err="1"/>
        </a:p>
      </dgm:t>
    </dgm:pt>
    <dgm:pt modelId="{4E293584-4FA5-4156-A7AD-F3040F321358}" type="parTrans" cxnId="{128436EA-B72B-437C-9A74-CD91C24538A0}">
      <dgm:prSet/>
      <dgm:spPr/>
      <dgm:t>
        <a:bodyPr/>
        <a:lstStyle/>
        <a:p>
          <a:endParaRPr lang="es-CO"/>
        </a:p>
      </dgm:t>
    </dgm:pt>
    <dgm:pt modelId="{D51C8531-EA8C-4FD5-9D95-89257FEEA390}" type="sibTrans" cxnId="{128436EA-B72B-437C-9A74-CD91C24538A0}">
      <dgm:prSet/>
      <dgm:spPr/>
      <dgm:t>
        <a:bodyPr/>
        <a:lstStyle/>
        <a:p>
          <a:endParaRPr lang="es-CO"/>
        </a:p>
      </dgm:t>
    </dgm:pt>
    <dgm:pt modelId="{008BAD06-011C-426A-9FA9-DBDF02BE4BE9}">
      <dgm:prSet/>
      <dgm:spPr/>
      <dgm:t>
        <a:bodyPr/>
        <a:lstStyle/>
        <a:p>
          <a:pPr>
            <a:buNone/>
          </a:pPr>
          <a:r>
            <a:rPr lang="es-CO" dirty="0" err="1"/>
            <a:t>Motor de coordinación</a:t>
          </a:r>
        </a:p>
      </dgm:t>
    </dgm:pt>
    <dgm:pt modelId="{B3C291DA-4814-40F9-97D4-D12B3E4111D2}" type="parTrans" cxnId="{08046617-3419-45EB-B296-5DF4BD05F491}">
      <dgm:prSet/>
      <dgm:spPr/>
      <dgm:t>
        <a:bodyPr/>
        <a:lstStyle/>
        <a:p>
          <a:endParaRPr lang="es-CO"/>
        </a:p>
      </dgm:t>
    </dgm:pt>
    <dgm:pt modelId="{10EE9267-35B3-44CA-A7AA-AFECBFF332D8}" type="sibTrans" cxnId="{08046617-3419-45EB-B296-5DF4BD05F491}">
      <dgm:prSet/>
      <dgm:spPr/>
      <dgm:t>
        <a:bodyPr/>
        <a:lstStyle/>
        <a:p>
          <a:endParaRPr lang="es-CO"/>
        </a:p>
      </dgm:t>
    </dgm:pt>
    <dgm:pt modelId="{33FECA27-F920-4CB5-93D4-D48FE4251AA2}" type="pres">
      <dgm:prSet presAssocID="{C316175D-1BC2-4C50-BAED-FAE43B43AE80}" presName="diagram" presStyleCnt="0">
        <dgm:presLayoutVars>
          <dgm:dir/>
          <dgm:resizeHandles val="exact"/>
        </dgm:presLayoutVars>
      </dgm:prSet>
      <dgm:spPr/>
    </dgm:pt>
    <dgm:pt modelId="{F621B97E-0915-4A62-875B-234E8B58BAD2}" type="pres">
      <dgm:prSet presAssocID="{CE664B68-B503-4FCA-B4C3-3B05BF6253B9}" presName="node" presStyleLbl="node1" presStyleIdx="0" presStyleCnt="8">
        <dgm:presLayoutVars>
          <dgm:bulletEnabled val="1"/>
        </dgm:presLayoutVars>
      </dgm:prSet>
      <dgm:spPr/>
    </dgm:pt>
    <dgm:pt modelId="{CC843E6E-1195-4F51-B37A-B0C7DBAC99AF}" type="pres">
      <dgm:prSet presAssocID="{39289060-0F41-4A10-BBC8-806D0F5F8A51}" presName="sibTrans" presStyleCnt="0"/>
      <dgm:spPr/>
    </dgm:pt>
    <dgm:pt modelId="{DF72EA52-D20D-44BF-BC2B-8CD0BFE07CCA}" type="pres">
      <dgm:prSet presAssocID="{914D34A4-14B0-4A9F-BF78-8325B5898369}" presName="node" presStyleLbl="node1" presStyleIdx="1" presStyleCnt="8">
        <dgm:presLayoutVars>
          <dgm:bulletEnabled val="1"/>
        </dgm:presLayoutVars>
      </dgm:prSet>
      <dgm:spPr/>
    </dgm:pt>
    <dgm:pt modelId="{F4CBBDF5-B2D6-417C-9DC5-AC3B89F53403}" type="pres">
      <dgm:prSet presAssocID="{573318D9-156B-4A0E-9DEC-7CDF504E45C2}" presName="sibTrans" presStyleCnt="0"/>
      <dgm:spPr/>
    </dgm:pt>
    <dgm:pt modelId="{D1CDFC8B-6FBC-48D6-9A35-FA5A39E4D8EA}" type="pres">
      <dgm:prSet presAssocID="{20378131-1571-47A2-BF88-13BDEFF100FD}" presName="node" presStyleLbl="node1" presStyleIdx="2" presStyleCnt="8">
        <dgm:presLayoutVars>
          <dgm:bulletEnabled val="1"/>
        </dgm:presLayoutVars>
      </dgm:prSet>
      <dgm:spPr/>
    </dgm:pt>
    <dgm:pt modelId="{9B07E781-45AD-4707-9550-A06E285D30CC}" type="pres">
      <dgm:prSet presAssocID="{27DD776F-931C-47CA-BBDB-1BDE38F5ECEF}" presName="sibTrans" presStyleCnt="0"/>
      <dgm:spPr/>
    </dgm:pt>
    <dgm:pt modelId="{B2E9D543-455C-4F27-85BB-1C2DD4485886}" type="pres">
      <dgm:prSet presAssocID="{070BCB47-222D-428A-8B30-7D1B1A9A4143}" presName="node" presStyleLbl="node1" presStyleIdx="3" presStyleCnt="8">
        <dgm:presLayoutVars>
          <dgm:bulletEnabled val="1"/>
        </dgm:presLayoutVars>
      </dgm:prSet>
      <dgm:spPr/>
    </dgm:pt>
    <dgm:pt modelId="{C78CE9C3-C3DA-4D8E-97EB-6C17C4E88BE1}" type="pres">
      <dgm:prSet presAssocID="{F571B47A-73C1-4482-B085-0862D9896D77}" presName="sibTrans" presStyleCnt="0"/>
      <dgm:spPr/>
    </dgm:pt>
    <dgm:pt modelId="{2CFF02CC-E897-4E5B-BE0A-20E8B850FAC8}" type="pres">
      <dgm:prSet presAssocID="{FF22A6EC-A8FD-421D-8F26-C2B39BD65891}" presName="node" presStyleLbl="node1" presStyleIdx="4" presStyleCnt="8">
        <dgm:presLayoutVars>
          <dgm:bulletEnabled val="1"/>
        </dgm:presLayoutVars>
      </dgm:prSet>
      <dgm:spPr/>
    </dgm:pt>
    <dgm:pt modelId="{833CA68C-1C5B-4C48-9C27-9FEDAF6E3106}" type="pres">
      <dgm:prSet presAssocID="{E9FFDF18-789C-4DA0-81B8-1B0F283F16B1}" presName="sibTrans" presStyleCnt="0"/>
      <dgm:spPr/>
    </dgm:pt>
    <dgm:pt modelId="{B3D378C4-6637-4598-B679-D87DDA83FBF3}" type="pres">
      <dgm:prSet presAssocID="{442E681E-7251-4CDD-941B-8BA5977BC1C4}" presName="node" presStyleLbl="node1" presStyleIdx="5" presStyleCnt="8">
        <dgm:presLayoutVars>
          <dgm:bulletEnabled val="1"/>
        </dgm:presLayoutVars>
      </dgm:prSet>
      <dgm:spPr/>
    </dgm:pt>
    <dgm:pt modelId="{0FC9DAA4-F388-49D5-8959-D89AD34C6C5D}" type="pres">
      <dgm:prSet presAssocID="{9A35F14E-B1D8-466D-ACA3-A39419F633F7}" presName="sibTrans" presStyleCnt="0"/>
      <dgm:spPr/>
    </dgm:pt>
    <dgm:pt modelId="{2E0B46F5-B8FE-42CB-9D08-C328C5E967E5}" type="pres">
      <dgm:prSet presAssocID="{5C8C4AB9-4BDE-48A3-83A9-C87E92DA30AB}" presName="node" presStyleLbl="node1" presStyleIdx="6" presStyleCnt="8">
        <dgm:presLayoutVars>
          <dgm:bulletEnabled val="1"/>
        </dgm:presLayoutVars>
      </dgm:prSet>
      <dgm:spPr/>
    </dgm:pt>
    <dgm:pt modelId="{E6C7412D-6B9E-4868-B3E0-878AA7206B4D}" type="pres">
      <dgm:prSet presAssocID="{D51C8531-EA8C-4FD5-9D95-89257FEEA390}" presName="sibTrans" presStyleCnt="0"/>
      <dgm:spPr/>
    </dgm:pt>
    <dgm:pt modelId="{5E90153B-49E4-43B7-9AF7-1632FA856FD4}" type="pres">
      <dgm:prSet presAssocID="{008BAD06-011C-426A-9FA9-DBDF02BE4BE9}" presName="node" presStyleLbl="node1" presStyleIdx="7" presStyleCnt="8">
        <dgm:presLayoutVars>
          <dgm:bulletEnabled val="1"/>
        </dgm:presLayoutVars>
      </dgm:prSet>
      <dgm:spPr/>
    </dgm:pt>
  </dgm:ptLst>
  <dgm:cxnLst>
    <dgm:cxn modelId="{BC9F6200-03C9-4CF7-B70F-14931EE33185}" srcId="{C316175D-1BC2-4C50-BAED-FAE43B43AE80}" destId="{070BCB47-222D-428A-8B30-7D1B1A9A4143}" srcOrd="3" destOrd="0" parTransId="{EF9072F8-F946-472D-B5B9-E535F83E35DC}" sibTransId="{F571B47A-73C1-4482-B085-0862D9896D77}"/>
    <dgm:cxn modelId="{08046617-3419-45EB-B296-5DF4BD05F491}" srcId="{C316175D-1BC2-4C50-BAED-FAE43B43AE80}" destId="{008BAD06-011C-426A-9FA9-DBDF02BE4BE9}" srcOrd="7" destOrd="0" parTransId="{B3C291DA-4814-40F9-97D4-D12B3E4111D2}" sibTransId="{10EE9267-35B3-44CA-A7AA-AFECBFF332D8}"/>
    <dgm:cxn modelId="{7F49F219-9208-428E-98F4-32F408C2CB81}" type="presOf" srcId="{C316175D-1BC2-4C50-BAED-FAE43B43AE80}" destId="{33FECA27-F920-4CB5-93D4-D48FE4251AA2}" srcOrd="0" destOrd="0" presId="urn:microsoft.com/office/officeart/2005/8/layout/default"/>
    <dgm:cxn modelId="{B3070D36-55F5-414E-B01B-E56D6CC5E37C}" srcId="{C316175D-1BC2-4C50-BAED-FAE43B43AE80}" destId="{FF22A6EC-A8FD-421D-8F26-C2B39BD65891}" srcOrd="4" destOrd="0" parTransId="{BF970B48-4550-46B7-828B-8BBAE570193A}" sibTransId="{E9FFDF18-789C-4DA0-81B8-1B0F283F16B1}"/>
    <dgm:cxn modelId="{07F0C83D-CDD8-419F-B808-756C8E0DAD58}" srcId="{C316175D-1BC2-4C50-BAED-FAE43B43AE80}" destId="{CE664B68-B503-4FCA-B4C3-3B05BF6253B9}" srcOrd="0" destOrd="0" parTransId="{6C261458-A2F6-4602-BA25-FB0067492864}" sibTransId="{39289060-0F41-4A10-BBC8-806D0F5F8A51}"/>
    <dgm:cxn modelId="{4F5DDF3E-EDE6-4F2C-A154-7DC5CDDA8A9D}" type="presOf" srcId="{FF22A6EC-A8FD-421D-8F26-C2B39BD65891}" destId="{2CFF02CC-E897-4E5B-BE0A-20E8B850FAC8}" srcOrd="0" destOrd="0" presId="urn:microsoft.com/office/officeart/2005/8/layout/default"/>
    <dgm:cxn modelId="{01E6A142-FB5F-437E-8EF6-CC0C924AD158}" type="presOf" srcId="{442E681E-7251-4CDD-941B-8BA5977BC1C4}" destId="{B3D378C4-6637-4598-B679-D87DDA83FBF3}" srcOrd="0" destOrd="0" presId="urn:microsoft.com/office/officeart/2005/8/layout/default"/>
    <dgm:cxn modelId="{917C9646-AC6E-4FA9-91B9-5D5F04137CCB}" type="presOf" srcId="{008BAD06-011C-426A-9FA9-DBDF02BE4BE9}" destId="{5E90153B-49E4-43B7-9AF7-1632FA856FD4}" srcOrd="0" destOrd="0" presId="urn:microsoft.com/office/officeart/2005/8/layout/default"/>
    <dgm:cxn modelId="{23781868-CCF7-4436-B33E-EC109035DABC}" srcId="{C316175D-1BC2-4C50-BAED-FAE43B43AE80}" destId="{442E681E-7251-4CDD-941B-8BA5977BC1C4}" srcOrd="5" destOrd="0" parTransId="{9E9E389D-9710-4777-842F-B53C94F55E24}" sibTransId="{9A35F14E-B1D8-466D-ACA3-A39419F633F7}"/>
    <dgm:cxn modelId="{A9609E4C-4C09-42C6-83FA-B50B60C1F0CC}" type="presOf" srcId="{5C8C4AB9-4BDE-48A3-83A9-C87E92DA30AB}" destId="{2E0B46F5-B8FE-42CB-9D08-C328C5E967E5}" srcOrd="0" destOrd="0" presId="urn:microsoft.com/office/officeart/2005/8/layout/default"/>
    <dgm:cxn modelId="{DAC26474-EB00-4A56-AE92-50C76471F0B2}" srcId="{C316175D-1BC2-4C50-BAED-FAE43B43AE80}" destId="{914D34A4-14B0-4A9F-BF78-8325B5898369}" srcOrd="1" destOrd="0" parTransId="{DE00C069-4E55-47FA-AC4F-75C959C9C4E5}" sibTransId="{573318D9-156B-4A0E-9DEC-7CDF504E45C2}"/>
    <dgm:cxn modelId="{8A61457A-D374-4261-B443-1CCEAAB3FC50}" type="presOf" srcId="{914D34A4-14B0-4A9F-BF78-8325B5898369}" destId="{DF72EA52-D20D-44BF-BC2B-8CD0BFE07CCA}" srcOrd="0" destOrd="0" presId="urn:microsoft.com/office/officeart/2005/8/layout/default"/>
    <dgm:cxn modelId="{1B211E81-9BE4-48AB-8A7C-0FD2830C8308}" type="presOf" srcId="{070BCB47-222D-428A-8B30-7D1B1A9A4143}" destId="{B2E9D543-455C-4F27-85BB-1C2DD4485886}" srcOrd="0" destOrd="0" presId="urn:microsoft.com/office/officeart/2005/8/layout/default"/>
    <dgm:cxn modelId="{430906B0-8891-409E-825D-CC7E3BF4FF96}" type="presOf" srcId="{CE664B68-B503-4FCA-B4C3-3B05BF6253B9}" destId="{F621B97E-0915-4A62-875B-234E8B58BAD2}" srcOrd="0" destOrd="0" presId="urn:microsoft.com/office/officeart/2005/8/layout/default"/>
    <dgm:cxn modelId="{9B911CC6-A165-4AB3-987C-F48D179166FD}" srcId="{C316175D-1BC2-4C50-BAED-FAE43B43AE80}" destId="{20378131-1571-47A2-BF88-13BDEFF100FD}" srcOrd="2" destOrd="0" parTransId="{4F6BCBD9-B22F-4FA0-807E-4F181A58C581}" sibTransId="{27DD776F-931C-47CA-BBDB-1BDE38F5ECEF}"/>
    <dgm:cxn modelId="{B96415C9-A6BD-4E9B-B832-C2F009015B16}" type="presOf" srcId="{20378131-1571-47A2-BF88-13BDEFF100FD}" destId="{D1CDFC8B-6FBC-48D6-9A35-FA5A39E4D8EA}" srcOrd="0" destOrd="0" presId="urn:microsoft.com/office/officeart/2005/8/layout/default"/>
    <dgm:cxn modelId="{128436EA-B72B-437C-9A74-CD91C24538A0}" srcId="{C316175D-1BC2-4C50-BAED-FAE43B43AE80}" destId="{5C8C4AB9-4BDE-48A3-83A9-C87E92DA30AB}" srcOrd="6" destOrd="0" parTransId="{4E293584-4FA5-4156-A7AD-F3040F321358}" sibTransId="{D51C8531-EA8C-4FD5-9D95-89257FEEA390}"/>
    <dgm:cxn modelId="{285C44C5-74DD-44B4-A11C-6C2E8C4BB094}" type="presParOf" srcId="{33FECA27-F920-4CB5-93D4-D48FE4251AA2}" destId="{F621B97E-0915-4A62-875B-234E8B58BAD2}" srcOrd="0" destOrd="0" presId="urn:microsoft.com/office/officeart/2005/8/layout/default"/>
    <dgm:cxn modelId="{E477EEC3-8D74-4C5B-BDBD-0DBD53B048D9}" type="presParOf" srcId="{33FECA27-F920-4CB5-93D4-D48FE4251AA2}" destId="{CC843E6E-1195-4F51-B37A-B0C7DBAC99AF}" srcOrd="1" destOrd="0" presId="urn:microsoft.com/office/officeart/2005/8/layout/default"/>
    <dgm:cxn modelId="{D6C720FA-3B72-42C5-834B-2FF282015F8E}" type="presParOf" srcId="{33FECA27-F920-4CB5-93D4-D48FE4251AA2}" destId="{DF72EA52-D20D-44BF-BC2B-8CD0BFE07CCA}" srcOrd="2" destOrd="0" presId="urn:microsoft.com/office/officeart/2005/8/layout/default"/>
    <dgm:cxn modelId="{2FC881C0-3F0A-4DFE-AD70-576552E8A36E}" type="presParOf" srcId="{33FECA27-F920-4CB5-93D4-D48FE4251AA2}" destId="{F4CBBDF5-B2D6-417C-9DC5-AC3B89F53403}" srcOrd="3" destOrd="0" presId="urn:microsoft.com/office/officeart/2005/8/layout/default"/>
    <dgm:cxn modelId="{00ED8FF4-3077-43C2-9BFD-560A4CA8FBC1}" type="presParOf" srcId="{33FECA27-F920-4CB5-93D4-D48FE4251AA2}" destId="{D1CDFC8B-6FBC-48D6-9A35-FA5A39E4D8EA}" srcOrd="4" destOrd="0" presId="urn:microsoft.com/office/officeart/2005/8/layout/default"/>
    <dgm:cxn modelId="{14E07E06-7C4D-4484-B47D-27B656EDE389}" type="presParOf" srcId="{33FECA27-F920-4CB5-93D4-D48FE4251AA2}" destId="{9B07E781-45AD-4707-9550-A06E285D30CC}" srcOrd="5" destOrd="0" presId="urn:microsoft.com/office/officeart/2005/8/layout/default"/>
    <dgm:cxn modelId="{7533227F-C214-4980-86EA-84FECDED5BAB}" type="presParOf" srcId="{33FECA27-F920-4CB5-93D4-D48FE4251AA2}" destId="{B2E9D543-455C-4F27-85BB-1C2DD4485886}" srcOrd="6" destOrd="0" presId="urn:microsoft.com/office/officeart/2005/8/layout/default"/>
    <dgm:cxn modelId="{357C72CF-4956-4181-9835-6539187ABF86}" type="presParOf" srcId="{33FECA27-F920-4CB5-93D4-D48FE4251AA2}" destId="{C78CE9C3-C3DA-4D8E-97EB-6C17C4E88BE1}" srcOrd="7" destOrd="0" presId="urn:microsoft.com/office/officeart/2005/8/layout/default"/>
    <dgm:cxn modelId="{19DC4597-D590-4572-B299-3FEE68872B09}" type="presParOf" srcId="{33FECA27-F920-4CB5-93D4-D48FE4251AA2}" destId="{2CFF02CC-E897-4E5B-BE0A-20E8B850FAC8}" srcOrd="8" destOrd="0" presId="urn:microsoft.com/office/officeart/2005/8/layout/default"/>
    <dgm:cxn modelId="{C8710F2A-1FF8-45CB-B24E-58482C33B145}" type="presParOf" srcId="{33FECA27-F920-4CB5-93D4-D48FE4251AA2}" destId="{833CA68C-1C5B-4C48-9C27-9FEDAF6E3106}" srcOrd="9" destOrd="0" presId="urn:microsoft.com/office/officeart/2005/8/layout/default"/>
    <dgm:cxn modelId="{7149EA37-3129-4531-BECA-F154E61C975D}" type="presParOf" srcId="{33FECA27-F920-4CB5-93D4-D48FE4251AA2}" destId="{B3D378C4-6637-4598-B679-D87DDA83FBF3}" srcOrd="10" destOrd="0" presId="urn:microsoft.com/office/officeart/2005/8/layout/default"/>
    <dgm:cxn modelId="{08FD5654-F868-4AA2-9845-BA54B7954907}" type="presParOf" srcId="{33FECA27-F920-4CB5-93D4-D48FE4251AA2}" destId="{0FC9DAA4-F388-49D5-8959-D89AD34C6C5D}" srcOrd="11" destOrd="0" presId="urn:microsoft.com/office/officeart/2005/8/layout/default"/>
    <dgm:cxn modelId="{72AEE09F-53EF-40EA-B34C-F5146D20D69F}" type="presParOf" srcId="{33FECA27-F920-4CB5-93D4-D48FE4251AA2}" destId="{2E0B46F5-B8FE-42CB-9D08-C328C5E967E5}" srcOrd="12" destOrd="0" presId="urn:microsoft.com/office/officeart/2005/8/layout/default"/>
    <dgm:cxn modelId="{6B85A8DD-FB31-4512-95A1-52D70194E2D6}" type="presParOf" srcId="{33FECA27-F920-4CB5-93D4-D48FE4251AA2}" destId="{E6C7412D-6B9E-4868-B3E0-878AA7206B4D}" srcOrd="13" destOrd="0" presId="urn:microsoft.com/office/officeart/2005/8/layout/default"/>
    <dgm:cxn modelId="{08DCCB54-A248-4CBF-B2E6-7B63A572B0E6}" type="presParOf" srcId="{33FECA27-F920-4CB5-93D4-D48FE4251AA2}" destId="{5E90153B-49E4-43B7-9AF7-1632FA856FD4}"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F666265-9C94-41D0-A3C4-346DEA00DDC7}"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s-CO"/>
        </a:p>
      </dgm:t>
    </dgm:pt>
    <dgm:pt modelId="{C0CAD171-CEFC-428A-9079-6D4DAD59F2CD}">
      <dgm:prSet phldrT="[Texto]"/>
      <dgm:spPr/>
      <dgm:t>
        <a:bodyPr/>
        <a:lstStyle/>
        <a:p>
          <a:r>
            <a:rPr lang="es-CO" dirty="0"/>
            <a:t>procesamiento de datos distribuido / paralelo</a:t>
          </a:r>
        </a:p>
      </dgm:t>
    </dgm:pt>
    <dgm:pt modelId="{FC1CC322-50E2-4D05-B050-81648D2C55C2}" type="parTrans" cxnId="{24935015-0105-45FC-B508-B99A763042EA}">
      <dgm:prSet/>
      <dgm:spPr/>
      <dgm:t>
        <a:bodyPr/>
        <a:lstStyle/>
        <a:p>
          <a:endParaRPr lang="es-CO"/>
        </a:p>
      </dgm:t>
    </dgm:pt>
    <dgm:pt modelId="{514C32DB-0F89-43AA-B20E-44272D8894F0}" type="sibTrans" cxnId="{24935015-0105-45FC-B508-B99A763042EA}">
      <dgm:prSet/>
      <dgm:spPr/>
      <dgm:t>
        <a:bodyPr/>
        <a:lstStyle/>
        <a:p>
          <a:endParaRPr lang="es-CO"/>
        </a:p>
      </dgm:t>
    </dgm:pt>
    <dgm:pt modelId="{999CDED2-3C57-435E-AD10-FE1C085877EF}">
      <dgm:prSet/>
      <dgm:spPr/>
      <dgm:t>
        <a:bodyPr/>
        <a:lstStyle/>
        <a:p>
          <a:r>
            <a:rPr lang="es-ES"/>
            <a:t>procesamiento de datos sin esquema</a:t>
          </a:r>
          <a:endParaRPr lang="es-CO"/>
        </a:p>
      </dgm:t>
    </dgm:pt>
    <dgm:pt modelId="{C522150F-45DB-4D43-BF33-C3F770D2B059}" type="parTrans" cxnId="{38491514-6118-4180-A5C7-E8FA57F8D74D}">
      <dgm:prSet/>
      <dgm:spPr/>
      <dgm:t>
        <a:bodyPr/>
        <a:lstStyle/>
        <a:p>
          <a:endParaRPr lang="es-CO"/>
        </a:p>
      </dgm:t>
    </dgm:pt>
    <dgm:pt modelId="{F350745C-36B1-4DC7-8A2C-6F31BCE96565}" type="sibTrans" cxnId="{38491514-6118-4180-A5C7-E8FA57F8D74D}">
      <dgm:prSet/>
      <dgm:spPr/>
      <dgm:t>
        <a:bodyPr/>
        <a:lstStyle/>
        <a:p>
          <a:endParaRPr lang="es-CO"/>
        </a:p>
      </dgm:t>
    </dgm:pt>
    <dgm:pt modelId="{AD823B82-8328-403B-B277-71657A202753}">
      <dgm:prSet/>
      <dgm:spPr/>
      <dgm:t>
        <a:bodyPr/>
        <a:lstStyle/>
        <a:p>
          <a:r>
            <a:rPr lang="es-CO"/>
            <a:t>soporte multi-carga de trabajo</a:t>
          </a:r>
        </a:p>
      </dgm:t>
    </dgm:pt>
    <dgm:pt modelId="{452FCE0C-5FDD-4D3B-A331-15CC82E32C3E}" type="parTrans" cxnId="{3DD81E72-D7BF-417F-B64B-E3DA6CB1EB56}">
      <dgm:prSet/>
      <dgm:spPr/>
      <dgm:t>
        <a:bodyPr/>
        <a:lstStyle/>
        <a:p>
          <a:endParaRPr lang="es-CO"/>
        </a:p>
      </dgm:t>
    </dgm:pt>
    <dgm:pt modelId="{D688713B-2E27-47CB-91CA-443D6CDC1D2A}" type="sibTrans" cxnId="{3DD81E72-D7BF-417F-B64B-E3DA6CB1EB56}">
      <dgm:prSet/>
      <dgm:spPr/>
      <dgm:t>
        <a:bodyPr/>
        <a:lstStyle/>
        <a:p>
          <a:endParaRPr lang="es-CO"/>
        </a:p>
      </dgm:t>
    </dgm:pt>
    <dgm:pt modelId="{8D29BE2F-3C25-4901-884B-1579E0DB5564}">
      <dgm:prSet/>
      <dgm:spPr/>
      <dgm:t>
        <a:bodyPr/>
        <a:lstStyle/>
        <a:p>
          <a:r>
            <a:rPr lang="es-CO"/>
            <a:t>escalabilidad lineal</a:t>
          </a:r>
        </a:p>
      </dgm:t>
    </dgm:pt>
    <dgm:pt modelId="{F6BFC98F-2D11-4A25-8BB8-A5B274E94857}" type="parTrans" cxnId="{D9A62F8B-045D-4589-A68F-4709D03F33A7}">
      <dgm:prSet/>
      <dgm:spPr/>
      <dgm:t>
        <a:bodyPr/>
        <a:lstStyle/>
        <a:p>
          <a:endParaRPr lang="es-CO"/>
        </a:p>
      </dgm:t>
    </dgm:pt>
    <dgm:pt modelId="{9D0E1C30-B03A-4490-90E1-9A44692E39EC}" type="sibTrans" cxnId="{D9A62F8B-045D-4589-A68F-4709D03F33A7}">
      <dgm:prSet/>
      <dgm:spPr/>
      <dgm:t>
        <a:bodyPr/>
        <a:lstStyle/>
        <a:p>
          <a:endParaRPr lang="es-CO"/>
        </a:p>
      </dgm:t>
    </dgm:pt>
    <dgm:pt modelId="{D71D12B2-F297-4213-8CEB-0A771984F0A9}">
      <dgm:prSet/>
      <dgm:spPr/>
      <dgm:t>
        <a:bodyPr/>
        <a:lstStyle/>
        <a:p>
          <a:r>
            <a:rPr lang="es-ES"/>
            <a:t>redundancia y tolerancia a fallas</a:t>
          </a:r>
          <a:endParaRPr lang="es-CO"/>
        </a:p>
      </dgm:t>
    </dgm:pt>
    <dgm:pt modelId="{02A7272B-774F-48BB-9D3C-C2F156E8039D}" type="parTrans" cxnId="{0CEE97F2-0D9B-45AF-8441-D94F28190878}">
      <dgm:prSet/>
      <dgm:spPr/>
      <dgm:t>
        <a:bodyPr/>
        <a:lstStyle/>
        <a:p>
          <a:endParaRPr lang="es-CO"/>
        </a:p>
      </dgm:t>
    </dgm:pt>
    <dgm:pt modelId="{8257E70E-9787-46F5-9467-45FA5EC0AD98}" type="sibTrans" cxnId="{0CEE97F2-0D9B-45AF-8441-D94F28190878}">
      <dgm:prSet/>
      <dgm:spPr/>
      <dgm:t>
        <a:bodyPr/>
        <a:lstStyle/>
        <a:p>
          <a:endParaRPr lang="es-CO"/>
        </a:p>
      </dgm:t>
    </dgm:pt>
    <dgm:pt modelId="{0CA3F271-DCF3-49E8-8FBD-0A0565562A28}">
      <dgm:prSet/>
      <dgm:spPr/>
      <dgm:t>
        <a:bodyPr/>
        <a:lstStyle/>
        <a:p>
          <a:r>
            <a:rPr lang="es-CO"/>
            <a:t>bajo costo</a:t>
          </a:r>
        </a:p>
      </dgm:t>
    </dgm:pt>
    <dgm:pt modelId="{955EC441-07B6-42A0-8718-23A7C1A10DA4}" type="parTrans" cxnId="{382FC8EA-1312-43D0-8459-883F522E5096}">
      <dgm:prSet/>
      <dgm:spPr/>
      <dgm:t>
        <a:bodyPr/>
        <a:lstStyle/>
        <a:p>
          <a:endParaRPr lang="es-CO"/>
        </a:p>
      </dgm:t>
    </dgm:pt>
    <dgm:pt modelId="{21C38655-1E0B-4F49-AE4B-6442662F30AE}" type="sibTrans" cxnId="{382FC8EA-1312-43D0-8459-883F522E5096}">
      <dgm:prSet/>
      <dgm:spPr/>
      <dgm:t>
        <a:bodyPr/>
        <a:lstStyle/>
        <a:p>
          <a:endParaRPr lang="es-CO"/>
        </a:p>
      </dgm:t>
    </dgm:pt>
    <dgm:pt modelId="{3E1C4946-5BD7-48FA-B034-D3C610D10AEC}" type="pres">
      <dgm:prSet presAssocID="{6F666265-9C94-41D0-A3C4-346DEA00DDC7}" presName="Name0" presStyleCnt="0">
        <dgm:presLayoutVars>
          <dgm:dir/>
          <dgm:resizeHandles val="exact"/>
        </dgm:presLayoutVars>
      </dgm:prSet>
      <dgm:spPr/>
    </dgm:pt>
    <dgm:pt modelId="{05D57466-C7BC-4794-B992-33C8F9FE55BD}" type="pres">
      <dgm:prSet presAssocID="{6F666265-9C94-41D0-A3C4-346DEA00DDC7}" presName="cycle" presStyleCnt="0"/>
      <dgm:spPr/>
    </dgm:pt>
    <dgm:pt modelId="{A2D0E2D3-45B4-495E-9210-E57A35B2D9D1}" type="pres">
      <dgm:prSet presAssocID="{C0CAD171-CEFC-428A-9079-6D4DAD59F2CD}" presName="nodeFirstNode" presStyleLbl="node1" presStyleIdx="0" presStyleCnt="6">
        <dgm:presLayoutVars>
          <dgm:bulletEnabled val="1"/>
        </dgm:presLayoutVars>
      </dgm:prSet>
      <dgm:spPr/>
    </dgm:pt>
    <dgm:pt modelId="{19A4E413-6B94-4B56-B259-60F2648C9872}" type="pres">
      <dgm:prSet presAssocID="{514C32DB-0F89-43AA-B20E-44272D8894F0}" presName="sibTransFirstNode" presStyleLbl="bgShp" presStyleIdx="0" presStyleCnt="1"/>
      <dgm:spPr/>
    </dgm:pt>
    <dgm:pt modelId="{94B3BA92-AF37-490E-843B-90EBDCCA6E37}" type="pres">
      <dgm:prSet presAssocID="{999CDED2-3C57-435E-AD10-FE1C085877EF}" presName="nodeFollowingNodes" presStyleLbl="node1" presStyleIdx="1" presStyleCnt="6">
        <dgm:presLayoutVars>
          <dgm:bulletEnabled val="1"/>
        </dgm:presLayoutVars>
      </dgm:prSet>
      <dgm:spPr/>
    </dgm:pt>
    <dgm:pt modelId="{FE08D5A0-09CC-4C8E-9D57-C06646427063}" type="pres">
      <dgm:prSet presAssocID="{AD823B82-8328-403B-B277-71657A202753}" presName="nodeFollowingNodes" presStyleLbl="node1" presStyleIdx="2" presStyleCnt="6">
        <dgm:presLayoutVars>
          <dgm:bulletEnabled val="1"/>
        </dgm:presLayoutVars>
      </dgm:prSet>
      <dgm:spPr/>
    </dgm:pt>
    <dgm:pt modelId="{BCADDC62-F7E5-4DA6-B733-FFDBF70F9AC7}" type="pres">
      <dgm:prSet presAssocID="{8D29BE2F-3C25-4901-884B-1579E0DB5564}" presName="nodeFollowingNodes" presStyleLbl="node1" presStyleIdx="3" presStyleCnt="6">
        <dgm:presLayoutVars>
          <dgm:bulletEnabled val="1"/>
        </dgm:presLayoutVars>
      </dgm:prSet>
      <dgm:spPr/>
    </dgm:pt>
    <dgm:pt modelId="{3B9B7325-7516-423B-B405-918A5FF2B3A6}" type="pres">
      <dgm:prSet presAssocID="{D71D12B2-F297-4213-8CEB-0A771984F0A9}" presName="nodeFollowingNodes" presStyleLbl="node1" presStyleIdx="4" presStyleCnt="6">
        <dgm:presLayoutVars>
          <dgm:bulletEnabled val="1"/>
        </dgm:presLayoutVars>
      </dgm:prSet>
      <dgm:spPr/>
    </dgm:pt>
    <dgm:pt modelId="{6F237A4D-0F8C-42BC-9B6D-B109C04456E5}" type="pres">
      <dgm:prSet presAssocID="{0CA3F271-DCF3-49E8-8FBD-0A0565562A28}" presName="nodeFollowingNodes" presStyleLbl="node1" presStyleIdx="5" presStyleCnt="6">
        <dgm:presLayoutVars>
          <dgm:bulletEnabled val="1"/>
        </dgm:presLayoutVars>
      </dgm:prSet>
      <dgm:spPr/>
    </dgm:pt>
  </dgm:ptLst>
  <dgm:cxnLst>
    <dgm:cxn modelId="{38491514-6118-4180-A5C7-E8FA57F8D74D}" srcId="{6F666265-9C94-41D0-A3C4-346DEA00DDC7}" destId="{999CDED2-3C57-435E-AD10-FE1C085877EF}" srcOrd="1" destOrd="0" parTransId="{C522150F-45DB-4D43-BF33-C3F770D2B059}" sibTransId="{F350745C-36B1-4DC7-8A2C-6F31BCE96565}"/>
    <dgm:cxn modelId="{24935015-0105-45FC-B508-B99A763042EA}" srcId="{6F666265-9C94-41D0-A3C4-346DEA00DDC7}" destId="{C0CAD171-CEFC-428A-9079-6D4DAD59F2CD}" srcOrd="0" destOrd="0" parTransId="{FC1CC322-50E2-4D05-B050-81648D2C55C2}" sibTransId="{514C32DB-0F89-43AA-B20E-44272D8894F0}"/>
    <dgm:cxn modelId="{6B8EBB21-E7D2-4294-84B8-14D13EAE99F6}" type="presOf" srcId="{999CDED2-3C57-435E-AD10-FE1C085877EF}" destId="{94B3BA92-AF37-490E-843B-90EBDCCA6E37}" srcOrd="0" destOrd="0" presId="urn:microsoft.com/office/officeart/2005/8/layout/cycle3"/>
    <dgm:cxn modelId="{F1A8193E-86B7-423A-82FB-21B79503A557}" type="presOf" srcId="{C0CAD171-CEFC-428A-9079-6D4DAD59F2CD}" destId="{A2D0E2D3-45B4-495E-9210-E57A35B2D9D1}" srcOrd="0" destOrd="0" presId="urn:microsoft.com/office/officeart/2005/8/layout/cycle3"/>
    <dgm:cxn modelId="{3DD81E72-D7BF-417F-B64B-E3DA6CB1EB56}" srcId="{6F666265-9C94-41D0-A3C4-346DEA00DDC7}" destId="{AD823B82-8328-403B-B277-71657A202753}" srcOrd="2" destOrd="0" parTransId="{452FCE0C-5FDD-4D3B-A331-15CC82E32C3E}" sibTransId="{D688713B-2E27-47CB-91CA-443D6CDC1D2A}"/>
    <dgm:cxn modelId="{C2083652-0EB3-4DC4-80BD-9C0CD169505B}" type="presOf" srcId="{AD823B82-8328-403B-B277-71657A202753}" destId="{FE08D5A0-09CC-4C8E-9D57-C06646427063}" srcOrd="0" destOrd="0" presId="urn:microsoft.com/office/officeart/2005/8/layout/cycle3"/>
    <dgm:cxn modelId="{D9A62F8B-045D-4589-A68F-4709D03F33A7}" srcId="{6F666265-9C94-41D0-A3C4-346DEA00DDC7}" destId="{8D29BE2F-3C25-4901-884B-1579E0DB5564}" srcOrd="3" destOrd="0" parTransId="{F6BFC98F-2D11-4A25-8BB8-A5B274E94857}" sibTransId="{9D0E1C30-B03A-4490-90E1-9A44692E39EC}"/>
    <dgm:cxn modelId="{B335FB91-0D5D-457E-980C-D43424DFBFF4}" type="presOf" srcId="{6F666265-9C94-41D0-A3C4-346DEA00DDC7}" destId="{3E1C4946-5BD7-48FA-B034-D3C610D10AEC}" srcOrd="0" destOrd="0" presId="urn:microsoft.com/office/officeart/2005/8/layout/cycle3"/>
    <dgm:cxn modelId="{EF73E0A2-3192-4A1F-993F-AB1AB5B710EB}" type="presOf" srcId="{0CA3F271-DCF3-49E8-8FBD-0A0565562A28}" destId="{6F237A4D-0F8C-42BC-9B6D-B109C04456E5}" srcOrd="0" destOrd="0" presId="urn:microsoft.com/office/officeart/2005/8/layout/cycle3"/>
    <dgm:cxn modelId="{6D2623DE-93EA-40FD-92E9-E8A7A2B806A3}" type="presOf" srcId="{D71D12B2-F297-4213-8CEB-0A771984F0A9}" destId="{3B9B7325-7516-423B-B405-918A5FF2B3A6}" srcOrd="0" destOrd="0" presId="urn:microsoft.com/office/officeart/2005/8/layout/cycle3"/>
    <dgm:cxn modelId="{F93B95E0-68B8-4D04-BD15-6E51DA4D9F97}" type="presOf" srcId="{514C32DB-0F89-43AA-B20E-44272D8894F0}" destId="{19A4E413-6B94-4B56-B259-60F2648C9872}" srcOrd="0" destOrd="0" presId="urn:microsoft.com/office/officeart/2005/8/layout/cycle3"/>
    <dgm:cxn modelId="{C302A3E5-44B6-41DE-9852-67181BCAC51F}" type="presOf" srcId="{8D29BE2F-3C25-4901-884B-1579E0DB5564}" destId="{BCADDC62-F7E5-4DA6-B733-FFDBF70F9AC7}" srcOrd="0" destOrd="0" presId="urn:microsoft.com/office/officeart/2005/8/layout/cycle3"/>
    <dgm:cxn modelId="{382FC8EA-1312-43D0-8459-883F522E5096}" srcId="{6F666265-9C94-41D0-A3C4-346DEA00DDC7}" destId="{0CA3F271-DCF3-49E8-8FBD-0A0565562A28}" srcOrd="5" destOrd="0" parTransId="{955EC441-07B6-42A0-8718-23A7C1A10DA4}" sibTransId="{21C38655-1E0B-4F49-AE4B-6442662F30AE}"/>
    <dgm:cxn modelId="{0CEE97F2-0D9B-45AF-8441-D94F28190878}" srcId="{6F666265-9C94-41D0-A3C4-346DEA00DDC7}" destId="{D71D12B2-F297-4213-8CEB-0A771984F0A9}" srcOrd="4" destOrd="0" parTransId="{02A7272B-774F-48BB-9D3C-C2F156E8039D}" sibTransId="{8257E70E-9787-46F5-9467-45FA5EC0AD98}"/>
    <dgm:cxn modelId="{89641856-9140-4395-94B5-3F9B62E8DC33}" type="presParOf" srcId="{3E1C4946-5BD7-48FA-B034-D3C610D10AEC}" destId="{05D57466-C7BC-4794-B992-33C8F9FE55BD}" srcOrd="0" destOrd="0" presId="urn:microsoft.com/office/officeart/2005/8/layout/cycle3"/>
    <dgm:cxn modelId="{E6E26AF6-2E61-4262-8D04-0D7152889F37}" type="presParOf" srcId="{05D57466-C7BC-4794-B992-33C8F9FE55BD}" destId="{A2D0E2D3-45B4-495E-9210-E57A35B2D9D1}" srcOrd="0" destOrd="0" presId="urn:microsoft.com/office/officeart/2005/8/layout/cycle3"/>
    <dgm:cxn modelId="{F9AC4586-F07D-4957-B81A-C7B45982A140}" type="presParOf" srcId="{05D57466-C7BC-4794-B992-33C8F9FE55BD}" destId="{19A4E413-6B94-4B56-B259-60F2648C9872}" srcOrd="1" destOrd="0" presId="urn:microsoft.com/office/officeart/2005/8/layout/cycle3"/>
    <dgm:cxn modelId="{97602838-47A7-4800-B227-46CF037EC079}" type="presParOf" srcId="{05D57466-C7BC-4794-B992-33C8F9FE55BD}" destId="{94B3BA92-AF37-490E-843B-90EBDCCA6E37}" srcOrd="2" destOrd="0" presId="urn:microsoft.com/office/officeart/2005/8/layout/cycle3"/>
    <dgm:cxn modelId="{6C1DA480-0EA1-47AC-A2B2-16E0E74A430C}" type="presParOf" srcId="{05D57466-C7BC-4794-B992-33C8F9FE55BD}" destId="{FE08D5A0-09CC-4C8E-9D57-C06646427063}" srcOrd="3" destOrd="0" presId="urn:microsoft.com/office/officeart/2005/8/layout/cycle3"/>
    <dgm:cxn modelId="{A24272C0-3077-4E34-ADDF-C98A2D6CC901}" type="presParOf" srcId="{05D57466-C7BC-4794-B992-33C8F9FE55BD}" destId="{BCADDC62-F7E5-4DA6-B733-FFDBF70F9AC7}" srcOrd="4" destOrd="0" presId="urn:microsoft.com/office/officeart/2005/8/layout/cycle3"/>
    <dgm:cxn modelId="{5A139B37-D07E-42A1-9004-FA5FCF06F1CE}" type="presParOf" srcId="{05D57466-C7BC-4794-B992-33C8F9FE55BD}" destId="{3B9B7325-7516-423B-B405-918A5FF2B3A6}" srcOrd="5" destOrd="0" presId="urn:microsoft.com/office/officeart/2005/8/layout/cycle3"/>
    <dgm:cxn modelId="{FD274E2F-E284-419A-BC24-93EA33923551}" type="presParOf" srcId="{05D57466-C7BC-4794-B992-33C8F9FE55BD}" destId="{6F237A4D-0F8C-42BC-9B6D-B109C04456E5}" srcOrd="6"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F78A271-DFEE-4E57-8638-4E937BBA6516}" type="doc">
      <dgm:prSet loTypeId="urn:microsoft.com/office/officeart/2005/8/layout/process3" loCatId="process" qsTypeId="urn:microsoft.com/office/officeart/2005/8/quickstyle/simple1" qsCatId="simple" csTypeId="urn:microsoft.com/office/officeart/2005/8/colors/accent1_2" csCatId="accent1" phldr="1"/>
      <dgm:spPr/>
    </dgm:pt>
    <dgm:pt modelId="{25393CB1-8FCA-4EC1-B337-C5050CBB88A3}">
      <dgm:prSet phldrT="[Texto]"/>
      <dgm:spPr/>
      <dgm:t>
        <a:bodyPr/>
        <a:lstStyle/>
        <a:p>
          <a:r>
            <a:rPr lang="es-ES" u="none" strike="noStrike">
              <a:effectLst/>
              <a:latin typeface="+mn-lt"/>
              <a:ea typeface="+mn-ea"/>
              <a:cs typeface="+mn-cs"/>
            </a:rPr>
            <a:t>Procesamiento local:</a:t>
          </a:r>
          <a:endParaRPr lang="es-CO" dirty="0"/>
        </a:p>
      </dgm:t>
    </dgm:pt>
    <dgm:pt modelId="{25F330F6-EB16-4389-A5EF-425152732AA7}" type="parTrans" cxnId="{421B4C77-E6E2-4760-8B31-8C485D35F1DB}">
      <dgm:prSet/>
      <dgm:spPr/>
      <dgm:t>
        <a:bodyPr/>
        <a:lstStyle/>
        <a:p>
          <a:endParaRPr lang="es-CO"/>
        </a:p>
      </dgm:t>
    </dgm:pt>
    <dgm:pt modelId="{9384D99E-D8A2-414D-92F7-8C97B0F2DFEF}" type="sibTrans" cxnId="{421B4C77-E6E2-4760-8B31-8C485D35F1DB}">
      <dgm:prSet/>
      <dgm:spPr/>
      <dgm:t>
        <a:bodyPr/>
        <a:lstStyle/>
        <a:p>
          <a:endParaRPr lang="es-CO"/>
        </a:p>
      </dgm:t>
    </dgm:pt>
    <dgm:pt modelId="{9A56A510-89D4-452D-9821-42D853CC9EA4}">
      <dgm:prSet/>
      <dgm:spPr/>
      <dgm:t>
        <a:bodyPr/>
        <a:lstStyle/>
        <a:p>
          <a:r>
            <a:rPr lang="es-ES" u="none" strike="noStrike">
              <a:effectLst/>
              <a:latin typeface="+mn-lt"/>
              <a:ea typeface="+mn-ea"/>
              <a:cs typeface="+mn-cs"/>
            </a:rPr>
            <a:t>Sincronización de la barrera</a:t>
          </a:r>
          <a:endParaRPr lang="es-ES" u="none" strike="noStrike" dirty="0">
            <a:effectLst/>
            <a:latin typeface="+mn-lt"/>
            <a:ea typeface="+mn-ea"/>
            <a:cs typeface="+mn-cs"/>
          </a:endParaRPr>
        </a:p>
      </dgm:t>
    </dgm:pt>
    <dgm:pt modelId="{869F4DBF-458D-4BC0-839E-B7993258F91D}" type="parTrans" cxnId="{CAFE33E3-999E-47E5-9066-B0A3394511B7}">
      <dgm:prSet/>
      <dgm:spPr/>
      <dgm:t>
        <a:bodyPr/>
        <a:lstStyle/>
        <a:p>
          <a:endParaRPr lang="es-CO"/>
        </a:p>
      </dgm:t>
    </dgm:pt>
    <dgm:pt modelId="{CBCF5DE1-ED8A-47C9-B88F-2BDCA48DB523}" type="sibTrans" cxnId="{CAFE33E3-999E-47E5-9066-B0A3394511B7}">
      <dgm:prSet/>
      <dgm:spPr/>
      <dgm:t>
        <a:bodyPr/>
        <a:lstStyle/>
        <a:p>
          <a:endParaRPr lang="es-CO"/>
        </a:p>
      </dgm:t>
    </dgm:pt>
    <dgm:pt modelId="{EC141FCA-187D-44D4-8CAB-B3651E501899}">
      <dgm:prSet phldrT="[Texto]"/>
      <dgm:spPr/>
      <dgm:t>
        <a:bodyPr/>
        <a:lstStyle/>
        <a:p>
          <a:r>
            <a:rPr lang="es-ES" u="none" strike="noStrike" dirty="0">
              <a:effectLst/>
              <a:latin typeface="+mn-lt"/>
              <a:ea typeface="+mn-ea"/>
              <a:cs typeface="+mn-cs"/>
            </a:rPr>
            <a:t>Se ejecuta una función definida</a:t>
          </a:r>
          <a:endParaRPr lang="es-CO" dirty="0"/>
        </a:p>
      </dgm:t>
    </dgm:pt>
    <dgm:pt modelId="{1DC03BF1-E990-4C75-835B-723335D988B1}" type="parTrans" cxnId="{B223B346-A770-4D8E-B81B-A22ED490A699}">
      <dgm:prSet/>
      <dgm:spPr/>
      <dgm:t>
        <a:bodyPr/>
        <a:lstStyle/>
        <a:p>
          <a:endParaRPr lang="es-CO"/>
        </a:p>
      </dgm:t>
    </dgm:pt>
    <dgm:pt modelId="{408CF21E-3502-41AF-AF05-DE3EA2190511}" type="sibTrans" cxnId="{B223B346-A770-4D8E-B81B-A22ED490A699}">
      <dgm:prSet/>
      <dgm:spPr/>
      <dgm:t>
        <a:bodyPr/>
        <a:lstStyle/>
        <a:p>
          <a:endParaRPr lang="es-CO"/>
        </a:p>
      </dgm:t>
    </dgm:pt>
    <dgm:pt modelId="{EDBBFF12-D205-4951-91A7-91280814BDE3}">
      <dgm:prSet phldrT="[Texto]"/>
      <dgm:spPr/>
      <dgm:t>
        <a:bodyPr/>
        <a:lstStyle/>
        <a:p>
          <a:r>
            <a:rPr lang="es-ES" u="none" strike="noStrike">
              <a:effectLst/>
              <a:latin typeface="+mn-lt"/>
              <a:ea typeface="+mn-ea"/>
              <a:cs typeface="+mn-cs"/>
            </a:rPr>
            <a:t>Comunicación</a:t>
          </a:r>
          <a:endParaRPr lang="es-CO" dirty="0"/>
        </a:p>
      </dgm:t>
    </dgm:pt>
    <dgm:pt modelId="{1E9E9B3D-92A0-45E8-9BC2-4B4692EA551E}" type="parTrans" cxnId="{9381C454-3F28-43F1-885C-B4C8763C39F4}">
      <dgm:prSet/>
      <dgm:spPr/>
      <dgm:t>
        <a:bodyPr/>
        <a:lstStyle/>
        <a:p>
          <a:endParaRPr lang="es-CO"/>
        </a:p>
      </dgm:t>
    </dgm:pt>
    <dgm:pt modelId="{C0112BB7-8844-4159-B90B-C7725912FAFE}" type="sibTrans" cxnId="{9381C454-3F28-43F1-885C-B4C8763C39F4}">
      <dgm:prSet/>
      <dgm:spPr/>
      <dgm:t>
        <a:bodyPr/>
        <a:lstStyle/>
        <a:p>
          <a:endParaRPr lang="es-CO"/>
        </a:p>
      </dgm:t>
    </dgm:pt>
    <dgm:pt modelId="{CDAF6283-0936-483E-802C-041A9BC0A4F5}">
      <dgm:prSet phldrT="[Texto]"/>
      <dgm:spPr/>
      <dgm:t>
        <a:bodyPr/>
        <a:lstStyle/>
        <a:p>
          <a:r>
            <a:rPr lang="es-ES" u="none" strike="noStrike" dirty="0">
              <a:effectLst/>
              <a:latin typeface="+mn-lt"/>
              <a:ea typeface="+mn-ea"/>
              <a:cs typeface="+mn-cs"/>
            </a:rPr>
            <a:t>Los datos procesados son transmitidos</a:t>
          </a:r>
          <a:endParaRPr lang="es-CO" dirty="0"/>
        </a:p>
      </dgm:t>
    </dgm:pt>
    <dgm:pt modelId="{9EEF628D-7DED-4799-B627-39BE6F584DFF}" type="parTrans" cxnId="{DB6DF443-DBEA-435A-B90A-77BB80406184}">
      <dgm:prSet/>
      <dgm:spPr/>
      <dgm:t>
        <a:bodyPr/>
        <a:lstStyle/>
        <a:p>
          <a:endParaRPr lang="es-CO"/>
        </a:p>
      </dgm:t>
    </dgm:pt>
    <dgm:pt modelId="{2ED92352-F758-4000-95FB-CF023E88AC31}" type="sibTrans" cxnId="{DB6DF443-DBEA-435A-B90A-77BB80406184}">
      <dgm:prSet/>
      <dgm:spPr/>
      <dgm:t>
        <a:bodyPr/>
        <a:lstStyle/>
        <a:p>
          <a:endParaRPr lang="es-CO"/>
        </a:p>
      </dgm:t>
    </dgm:pt>
    <dgm:pt modelId="{9A574C90-FF87-47AB-9CB3-613EAF1229A7}">
      <dgm:prSet/>
      <dgm:spPr/>
      <dgm:t>
        <a:bodyPr/>
        <a:lstStyle/>
        <a:p>
          <a:r>
            <a:rPr lang="es-ES" u="none" strike="noStrike">
              <a:effectLst/>
              <a:latin typeface="+mn-lt"/>
              <a:ea typeface="+mn-ea"/>
              <a:cs typeface="+mn-cs"/>
            </a:rPr>
            <a:t>Se espera hasta que todas las demás tareas hayan finalizado</a:t>
          </a:r>
          <a:endParaRPr lang="es-ES" u="none" strike="noStrike" dirty="0">
            <a:effectLst/>
            <a:latin typeface="+mn-lt"/>
            <a:ea typeface="+mn-ea"/>
            <a:cs typeface="+mn-cs"/>
          </a:endParaRPr>
        </a:p>
      </dgm:t>
    </dgm:pt>
    <dgm:pt modelId="{44FCF2AF-73E3-4337-9BC4-C4C986E39BC3}" type="parTrans" cxnId="{0CD395C5-91C8-4BA7-B895-1C449E3D0329}">
      <dgm:prSet/>
      <dgm:spPr/>
      <dgm:t>
        <a:bodyPr/>
        <a:lstStyle/>
        <a:p>
          <a:endParaRPr lang="es-CO"/>
        </a:p>
      </dgm:t>
    </dgm:pt>
    <dgm:pt modelId="{F8C0B0B5-82C1-4B6F-9717-71EE72688E84}" type="sibTrans" cxnId="{0CD395C5-91C8-4BA7-B895-1C449E3D0329}">
      <dgm:prSet/>
      <dgm:spPr/>
      <dgm:t>
        <a:bodyPr/>
        <a:lstStyle/>
        <a:p>
          <a:endParaRPr lang="es-CO"/>
        </a:p>
      </dgm:t>
    </dgm:pt>
    <dgm:pt modelId="{C45AF750-05AB-4685-AC08-2159BA15346B}" type="pres">
      <dgm:prSet presAssocID="{EF78A271-DFEE-4E57-8638-4E937BBA6516}" presName="linearFlow" presStyleCnt="0">
        <dgm:presLayoutVars>
          <dgm:dir/>
          <dgm:animLvl val="lvl"/>
          <dgm:resizeHandles val="exact"/>
        </dgm:presLayoutVars>
      </dgm:prSet>
      <dgm:spPr/>
    </dgm:pt>
    <dgm:pt modelId="{9585D4D3-E674-409A-A7AD-8A922DB9AD33}" type="pres">
      <dgm:prSet presAssocID="{25393CB1-8FCA-4EC1-B337-C5050CBB88A3}" presName="composite" presStyleCnt="0"/>
      <dgm:spPr/>
    </dgm:pt>
    <dgm:pt modelId="{D9F583E5-F894-412D-A12B-BEE4B74C08F2}" type="pres">
      <dgm:prSet presAssocID="{25393CB1-8FCA-4EC1-B337-C5050CBB88A3}" presName="parTx" presStyleLbl="node1" presStyleIdx="0" presStyleCnt="3">
        <dgm:presLayoutVars>
          <dgm:chMax val="0"/>
          <dgm:chPref val="0"/>
          <dgm:bulletEnabled val="1"/>
        </dgm:presLayoutVars>
      </dgm:prSet>
      <dgm:spPr/>
    </dgm:pt>
    <dgm:pt modelId="{B222ECFA-4B44-4783-8B63-11ACC32222D3}" type="pres">
      <dgm:prSet presAssocID="{25393CB1-8FCA-4EC1-B337-C5050CBB88A3}" presName="parSh" presStyleLbl="node1" presStyleIdx="0" presStyleCnt="3"/>
      <dgm:spPr/>
    </dgm:pt>
    <dgm:pt modelId="{B2C9DC5D-9FCC-424C-B07C-576C5D04EA36}" type="pres">
      <dgm:prSet presAssocID="{25393CB1-8FCA-4EC1-B337-C5050CBB88A3}" presName="desTx" presStyleLbl="fgAcc1" presStyleIdx="0" presStyleCnt="3">
        <dgm:presLayoutVars>
          <dgm:bulletEnabled val="1"/>
        </dgm:presLayoutVars>
      </dgm:prSet>
      <dgm:spPr/>
    </dgm:pt>
    <dgm:pt modelId="{8388F581-CC60-4A8A-A390-6764C68853D2}" type="pres">
      <dgm:prSet presAssocID="{9384D99E-D8A2-414D-92F7-8C97B0F2DFEF}" presName="sibTrans" presStyleLbl="sibTrans2D1" presStyleIdx="0" presStyleCnt="2"/>
      <dgm:spPr/>
    </dgm:pt>
    <dgm:pt modelId="{84476E98-4715-4897-8ACB-D2A82FBAB911}" type="pres">
      <dgm:prSet presAssocID="{9384D99E-D8A2-414D-92F7-8C97B0F2DFEF}" presName="connTx" presStyleLbl="sibTrans2D1" presStyleIdx="0" presStyleCnt="2"/>
      <dgm:spPr/>
    </dgm:pt>
    <dgm:pt modelId="{7C9A4221-7CFA-4295-B5E4-BD440BDD0D64}" type="pres">
      <dgm:prSet presAssocID="{EDBBFF12-D205-4951-91A7-91280814BDE3}" presName="composite" presStyleCnt="0"/>
      <dgm:spPr/>
    </dgm:pt>
    <dgm:pt modelId="{4D39B7AA-62B6-46E6-B25F-C761DA8DBE96}" type="pres">
      <dgm:prSet presAssocID="{EDBBFF12-D205-4951-91A7-91280814BDE3}" presName="parTx" presStyleLbl="node1" presStyleIdx="0" presStyleCnt="3">
        <dgm:presLayoutVars>
          <dgm:chMax val="0"/>
          <dgm:chPref val="0"/>
          <dgm:bulletEnabled val="1"/>
        </dgm:presLayoutVars>
      </dgm:prSet>
      <dgm:spPr/>
    </dgm:pt>
    <dgm:pt modelId="{FFC5CED3-5BB4-4C38-A78C-188C8D69907B}" type="pres">
      <dgm:prSet presAssocID="{EDBBFF12-D205-4951-91A7-91280814BDE3}" presName="parSh" presStyleLbl="node1" presStyleIdx="1" presStyleCnt="3"/>
      <dgm:spPr/>
    </dgm:pt>
    <dgm:pt modelId="{AE717E11-6729-453D-BAC8-00116657ECBA}" type="pres">
      <dgm:prSet presAssocID="{EDBBFF12-D205-4951-91A7-91280814BDE3}" presName="desTx" presStyleLbl="fgAcc1" presStyleIdx="1" presStyleCnt="3">
        <dgm:presLayoutVars>
          <dgm:bulletEnabled val="1"/>
        </dgm:presLayoutVars>
      </dgm:prSet>
      <dgm:spPr/>
    </dgm:pt>
    <dgm:pt modelId="{31CE1A47-6710-4537-BFF4-221648F3C9AB}" type="pres">
      <dgm:prSet presAssocID="{C0112BB7-8844-4159-B90B-C7725912FAFE}" presName="sibTrans" presStyleLbl="sibTrans2D1" presStyleIdx="1" presStyleCnt="2"/>
      <dgm:spPr/>
    </dgm:pt>
    <dgm:pt modelId="{614BB95E-2111-49C7-B0E3-98E3021291D9}" type="pres">
      <dgm:prSet presAssocID="{C0112BB7-8844-4159-B90B-C7725912FAFE}" presName="connTx" presStyleLbl="sibTrans2D1" presStyleIdx="1" presStyleCnt="2"/>
      <dgm:spPr/>
    </dgm:pt>
    <dgm:pt modelId="{AD39E0DB-2D48-4715-9297-A444E127A9FB}" type="pres">
      <dgm:prSet presAssocID="{9A56A510-89D4-452D-9821-42D853CC9EA4}" presName="composite" presStyleCnt="0"/>
      <dgm:spPr/>
    </dgm:pt>
    <dgm:pt modelId="{8CCC9831-3410-46EF-BE48-5C2A1946DB66}" type="pres">
      <dgm:prSet presAssocID="{9A56A510-89D4-452D-9821-42D853CC9EA4}" presName="parTx" presStyleLbl="node1" presStyleIdx="1" presStyleCnt="3">
        <dgm:presLayoutVars>
          <dgm:chMax val="0"/>
          <dgm:chPref val="0"/>
          <dgm:bulletEnabled val="1"/>
        </dgm:presLayoutVars>
      </dgm:prSet>
      <dgm:spPr/>
    </dgm:pt>
    <dgm:pt modelId="{26A314A6-B64D-4F08-AAB5-71ED1A51E8B7}" type="pres">
      <dgm:prSet presAssocID="{9A56A510-89D4-452D-9821-42D853CC9EA4}" presName="parSh" presStyleLbl="node1" presStyleIdx="2" presStyleCnt="3"/>
      <dgm:spPr/>
    </dgm:pt>
    <dgm:pt modelId="{04198CD9-58D7-4A5E-A6DF-A384589A7A23}" type="pres">
      <dgm:prSet presAssocID="{9A56A510-89D4-452D-9821-42D853CC9EA4}" presName="desTx" presStyleLbl="fgAcc1" presStyleIdx="2" presStyleCnt="3">
        <dgm:presLayoutVars>
          <dgm:bulletEnabled val="1"/>
        </dgm:presLayoutVars>
      </dgm:prSet>
      <dgm:spPr/>
    </dgm:pt>
  </dgm:ptLst>
  <dgm:cxnLst>
    <dgm:cxn modelId="{7FD11F12-6770-43C0-A4CA-763833FE6478}" type="presOf" srcId="{25393CB1-8FCA-4EC1-B337-C5050CBB88A3}" destId="{D9F583E5-F894-412D-A12B-BEE4B74C08F2}" srcOrd="0" destOrd="0" presId="urn:microsoft.com/office/officeart/2005/8/layout/process3"/>
    <dgm:cxn modelId="{DBD2152E-B570-4CDD-81F1-D4516921401D}" type="presOf" srcId="{EF78A271-DFEE-4E57-8638-4E937BBA6516}" destId="{C45AF750-05AB-4685-AC08-2159BA15346B}" srcOrd="0" destOrd="0" presId="urn:microsoft.com/office/officeart/2005/8/layout/process3"/>
    <dgm:cxn modelId="{794C373D-131A-4CF9-A2D1-F467165692D2}" type="presOf" srcId="{9384D99E-D8A2-414D-92F7-8C97B0F2DFEF}" destId="{8388F581-CC60-4A8A-A390-6764C68853D2}" srcOrd="0" destOrd="0" presId="urn:microsoft.com/office/officeart/2005/8/layout/process3"/>
    <dgm:cxn modelId="{DB6DF443-DBEA-435A-B90A-77BB80406184}" srcId="{EDBBFF12-D205-4951-91A7-91280814BDE3}" destId="{CDAF6283-0936-483E-802C-041A9BC0A4F5}" srcOrd="0" destOrd="0" parTransId="{9EEF628D-7DED-4799-B627-39BE6F584DFF}" sibTransId="{2ED92352-F758-4000-95FB-CF023E88AC31}"/>
    <dgm:cxn modelId="{B223B346-A770-4D8E-B81B-A22ED490A699}" srcId="{25393CB1-8FCA-4EC1-B337-C5050CBB88A3}" destId="{EC141FCA-187D-44D4-8CAB-B3651E501899}" srcOrd="0" destOrd="0" parTransId="{1DC03BF1-E990-4C75-835B-723335D988B1}" sibTransId="{408CF21E-3502-41AF-AF05-DE3EA2190511}"/>
    <dgm:cxn modelId="{55C9ED66-6E7C-425D-830C-AC28AC2FBC1C}" type="presOf" srcId="{C0112BB7-8844-4159-B90B-C7725912FAFE}" destId="{31CE1A47-6710-4537-BFF4-221648F3C9AB}" srcOrd="0" destOrd="0" presId="urn:microsoft.com/office/officeart/2005/8/layout/process3"/>
    <dgm:cxn modelId="{EE49FD46-0AD8-4113-8707-045CDEDD8EAA}" type="presOf" srcId="{25393CB1-8FCA-4EC1-B337-C5050CBB88A3}" destId="{B222ECFA-4B44-4783-8B63-11ACC32222D3}" srcOrd="1" destOrd="0" presId="urn:microsoft.com/office/officeart/2005/8/layout/process3"/>
    <dgm:cxn modelId="{78606D67-4224-446F-89A3-DB4E54766E0B}" type="presOf" srcId="{9A574C90-FF87-47AB-9CB3-613EAF1229A7}" destId="{04198CD9-58D7-4A5E-A6DF-A384589A7A23}" srcOrd="0" destOrd="0" presId="urn:microsoft.com/office/officeart/2005/8/layout/process3"/>
    <dgm:cxn modelId="{9441306A-B071-40A9-AB07-53E45DF3D61B}" type="presOf" srcId="{EDBBFF12-D205-4951-91A7-91280814BDE3}" destId="{FFC5CED3-5BB4-4C38-A78C-188C8D69907B}" srcOrd="1" destOrd="0" presId="urn:microsoft.com/office/officeart/2005/8/layout/process3"/>
    <dgm:cxn modelId="{63A4D56B-AA39-4C52-928E-1E2672184B66}" type="presOf" srcId="{EC141FCA-187D-44D4-8CAB-B3651E501899}" destId="{B2C9DC5D-9FCC-424C-B07C-576C5D04EA36}" srcOrd="0" destOrd="0" presId="urn:microsoft.com/office/officeart/2005/8/layout/process3"/>
    <dgm:cxn modelId="{0EEFA273-F6BE-400C-89AD-2EA4D95DDC5D}" type="presOf" srcId="{CDAF6283-0936-483E-802C-041A9BC0A4F5}" destId="{AE717E11-6729-453D-BAC8-00116657ECBA}" srcOrd="0" destOrd="0" presId="urn:microsoft.com/office/officeart/2005/8/layout/process3"/>
    <dgm:cxn modelId="{9381C454-3F28-43F1-885C-B4C8763C39F4}" srcId="{EF78A271-DFEE-4E57-8638-4E937BBA6516}" destId="{EDBBFF12-D205-4951-91A7-91280814BDE3}" srcOrd="1" destOrd="0" parTransId="{1E9E9B3D-92A0-45E8-9BC2-4B4692EA551E}" sibTransId="{C0112BB7-8844-4159-B90B-C7725912FAFE}"/>
    <dgm:cxn modelId="{392C9F76-9759-4159-AF28-6FAD5D8A3C1D}" type="presOf" srcId="{9384D99E-D8A2-414D-92F7-8C97B0F2DFEF}" destId="{84476E98-4715-4897-8ACB-D2A82FBAB911}" srcOrd="1" destOrd="0" presId="urn:microsoft.com/office/officeart/2005/8/layout/process3"/>
    <dgm:cxn modelId="{421B4C77-E6E2-4760-8B31-8C485D35F1DB}" srcId="{EF78A271-DFEE-4E57-8638-4E937BBA6516}" destId="{25393CB1-8FCA-4EC1-B337-C5050CBB88A3}" srcOrd="0" destOrd="0" parTransId="{25F330F6-EB16-4389-A5EF-425152732AA7}" sibTransId="{9384D99E-D8A2-414D-92F7-8C97B0F2DFEF}"/>
    <dgm:cxn modelId="{BF6C8159-ECE1-4742-A29D-B47639D5B14A}" type="presOf" srcId="{EDBBFF12-D205-4951-91A7-91280814BDE3}" destId="{4D39B7AA-62B6-46E6-B25F-C761DA8DBE96}" srcOrd="0" destOrd="0" presId="urn:microsoft.com/office/officeart/2005/8/layout/process3"/>
    <dgm:cxn modelId="{5836C983-45BB-4608-A999-23B5E2620561}" type="presOf" srcId="{9A56A510-89D4-452D-9821-42D853CC9EA4}" destId="{8CCC9831-3410-46EF-BE48-5C2A1946DB66}" srcOrd="0" destOrd="0" presId="urn:microsoft.com/office/officeart/2005/8/layout/process3"/>
    <dgm:cxn modelId="{0CD395C5-91C8-4BA7-B895-1C449E3D0329}" srcId="{9A56A510-89D4-452D-9821-42D853CC9EA4}" destId="{9A574C90-FF87-47AB-9CB3-613EAF1229A7}" srcOrd="0" destOrd="0" parTransId="{44FCF2AF-73E3-4337-9BC4-C4C986E39BC3}" sibTransId="{F8C0B0B5-82C1-4B6F-9717-71EE72688E84}"/>
    <dgm:cxn modelId="{CAFE33E3-999E-47E5-9066-B0A3394511B7}" srcId="{EF78A271-DFEE-4E57-8638-4E937BBA6516}" destId="{9A56A510-89D4-452D-9821-42D853CC9EA4}" srcOrd="2" destOrd="0" parTransId="{869F4DBF-458D-4BC0-839E-B7993258F91D}" sibTransId="{CBCF5DE1-ED8A-47C9-B88F-2BDCA48DB523}"/>
    <dgm:cxn modelId="{0AA870E9-4641-41DF-9671-A8089D5C2512}" type="presOf" srcId="{C0112BB7-8844-4159-B90B-C7725912FAFE}" destId="{614BB95E-2111-49C7-B0E3-98E3021291D9}" srcOrd="1" destOrd="0" presId="urn:microsoft.com/office/officeart/2005/8/layout/process3"/>
    <dgm:cxn modelId="{8F1A3BEE-D511-4C1F-BA8F-93B3AE1A163D}" type="presOf" srcId="{9A56A510-89D4-452D-9821-42D853CC9EA4}" destId="{26A314A6-B64D-4F08-AAB5-71ED1A51E8B7}" srcOrd="1" destOrd="0" presId="urn:microsoft.com/office/officeart/2005/8/layout/process3"/>
    <dgm:cxn modelId="{EE508BE8-8171-4F25-937B-8E997AECF01C}" type="presParOf" srcId="{C45AF750-05AB-4685-AC08-2159BA15346B}" destId="{9585D4D3-E674-409A-A7AD-8A922DB9AD33}" srcOrd="0" destOrd="0" presId="urn:microsoft.com/office/officeart/2005/8/layout/process3"/>
    <dgm:cxn modelId="{D1F8C879-4F15-485E-8114-707BF3270211}" type="presParOf" srcId="{9585D4D3-E674-409A-A7AD-8A922DB9AD33}" destId="{D9F583E5-F894-412D-A12B-BEE4B74C08F2}" srcOrd="0" destOrd="0" presId="urn:microsoft.com/office/officeart/2005/8/layout/process3"/>
    <dgm:cxn modelId="{C73BD06E-275A-403F-85C7-F6D820798AD4}" type="presParOf" srcId="{9585D4D3-E674-409A-A7AD-8A922DB9AD33}" destId="{B222ECFA-4B44-4783-8B63-11ACC32222D3}" srcOrd="1" destOrd="0" presId="urn:microsoft.com/office/officeart/2005/8/layout/process3"/>
    <dgm:cxn modelId="{99012253-D1C2-48E6-BAB1-4FCA9CEDA8B4}" type="presParOf" srcId="{9585D4D3-E674-409A-A7AD-8A922DB9AD33}" destId="{B2C9DC5D-9FCC-424C-B07C-576C5D04EA36}" srcOrd="2" destOrd="0" presId="urn:microsoft.com/office/officeart/2005/8/layout/process3"/>
    <dgm:cxn modelId="{2F585E85-9FFA-48CA-A513-CE7D3BFAF7B4}" type="presParOf" srcId="{C45AF750-05AB-4685-AC08-2159BA15346B}" destId="{8388F581-CC60-4A8A-A390-6764C68853D2}" srcOrd="1" destOrd="0" presId="urn:microsoft.com/office/officeart/2005/8/layout/process3"/>
    <dgm:cxn modelId="{DF6A174E-A835-4485-A4BB-BAB05D58B6E3}" type="presParOf" srcId="{8388F581-CC60-4A8A-A390-6764C68853D2}" destId="{84476E98-4715-4897-8ACB-D2A82FBAB911}" srcOrd="0" destOrd="0" presId="urn:microsoft.com/office/officeart/2005/8/layout/process3"/>
    <dgm:cxn modelId="{B98F1CC9-C5BC-4F1C-9AA3-5F418C1F830F}" type="presParOf" srcId="{C45AF750-05AB-4685-AC08-2159BA15346B}" destId="{7C9A4221-7CFA-4295-B5E4-BD440BDD0D64}" srcOrd="2" destOrd="0" presId="urn:microsoft.com/office/officeart/2005/8/layout/process3"/>
    <dgm:cxn modelId="{0855382B-4B98-4250-8375-550E8539BAD1}" type="presParOf" srcId="{7C9A4221-7CFA-4295-B5E4-BD440BDD0D64}" destId="{4D39B7AA-62B6-46E6-B25F-C761DA8DBE96}" srcOrd="0" destOrd="0" presId="urn:microsoft.com/office/officeart/2005/8/layout/process3"/>
    <dgm:cxn modelId="{B88958EC-E12B-4952-97EC-6431B98B699D}" type="presParOf" srcId="{7C9A4221-7CFA-4295-B5E4-BD440BDD0D64}" destId="{FFC5CED3-5BB4-4C38-A78C-188C8D69907B}" srcOrd="1" destOrd="0" presId="urn:microsoft.com/office/officeart/2005/8/layout/process3"/>
    <dgm:cxn modelId="{80F11B3A-D652-400A-824A-89CD71C8A38A}" type="presParOf" srcId="{7C9A4221-7CFA-4295-B5E4-BD440BDD0D64}" destId="{AE717E11-6729-453D-BAC8-00116657ECBA}" srcOrd="2" destOrd="0" presId="urn:microsoft.com/office/officeart/2005/8/layout/process3"/>
    <dgm:cxn modelId="{6227A71E-84C2-4427-ABB4-ADA74922D54D}" type="presParOf" srcId="{C45AF750-05AB-4685-AC08-2159BA15346B}" destId="{31CE1A47-6710-4537-BFF4-221648F3C9AB}" srcOrd="3" destOrd="0" presId="urn:microsoft.com/office/officeart/2005/8/layout/process3"/>
    <dgm:cxn modelId="{EB524410-7D92-406B-B4BA-17625774DC77}" type="presParOf" srcId="{31CE1A47-6710-4537-BFF4-221648F3C9AB}" destId="{614BB95E-2111-49C7-B0E3-98E3021291D9}" srcOrd="0" destOrd="0" presId="urn:microsoft.com/office/officeart/2005/8/layout/process3"/>
    <dgm:cxn modelId="{C7DEF891-1788-48CC-9E34-F3488F95C103}" type="presParOf" srcId="{C45AF750-05AB-4685-AC08-2159BA15346B}" destId="{AD39E0DB-2D48-4715-9297-A444E127A9FB}" srcOrd="4" destOrd="0" presId="urn:microsoft.com/office/officeart/2005/8/layout/process3"/>
    <dgm:cxn modelId="{0508C272-0E30-4FD2-B7A5-8B0F188AE31B}" type="presParOf" srcId="{AD39E0DB-2D48-4715-9297-A444E127A9FB}" destId="{8CCC9831-3410-46EF-BE48-5C2A1946DB66}" srcOrd="0" destOrd="0" presId="urn:microsoft.com/office/officeart/2005/8/layout/process3"/>
    <dgm:cxn modelId="{B2886513-AEB3-4FDA-839D-9E97465ED224}" type="presParOf" srcId="{AD39E0DB-2D48-4715-9297-A444E127A9FB}" destId="{26A314A6-B64D-4F08-AAB5-71ED1A51E8B7}" srcOrd="1" destOrd="0" presId="urn:microsoft.com/office/officeart/2005/8/layout/process3"/>
    <dgm:cxn modelId="{C099235D-A17A-4393-9432-5ED2C837A55E}" type="presParOf" srcId="{AD39E0DB-2D48-4715-9297-A444E127A9FB}" destId="{04198CD9-58D7-4A5E-A6DF-A384589A7A23}" srcOrd="2" destOrd="0" presId="urn:microsoft.com/office/officeart/2005/8/layout/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8C982F-C052-45FC-9050-D00DE3FB7BF1}">
      <dsp:nvSpPr>
        <dsp:cNvPr id="0" name=""/>
        <dsp:cNvSpPr/>
      </dsp:nvSpPr>
      <dsp:spPr>
        <a:xfrm>
          <a:off x="0" y="0"/>
          <a:ext cx="2123673" cy="435917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Clr>
              <a:srgbClr val="92D050"/>
            </a:buClr>
            <a:buFont typeface="Wingdings" panose="05000000000000000000" pitchFamily="2" charset="2"/>
            <a:buNone/>
          </a:pPr>
          <a:r>
            <a:rPr lang="es-CO" sz="1800" kern="1200" dirty="0"/>
            <a:t>Herramientas de productividad</a:t>
          </a:r>
        </a:p>
        <a:p>
          <a:pPr marL="114300" lvl="1" indent="-114300" algn="l" defTabSz="622300">
            <a:lnSpc>
              <a:spcPct val="90000"/>
            </a:lnSpc>
            <a:spcBef>
              <a:spcPct val="0"/>
            </a:spcBef>
            <a:spcAft>
              <a:spcPct val="15000"/>
            </a:spcAft>
            <a:buClr>
              <a:srgbClr val="92D050"/>
            </a:buClr>
            <a:buFont typeface="Wingdings" panose="05000000000000000000" pitchFamily="2" charset="2"/>
            <a:buChar char="q"/>
          </a:pPr>
          <a:r>
            <a:rPr lang="es-CO" sz="1400" kern="1200" dirty="0"/>
            <a:t>Git Hub</a:t>
          </a:r>
        </a:p>
        <a:p>
          <a:pPr marL="114300" lvl="1" indent="-114300" algn="l" defTabSz="622300">
            <a:lnSpc>
              <a:spcPct val="90000"/>
            </a:lnSpc>
            <a:spcBef>
              <a:spcPct val="0"/>
            </a:spcBef>
            <a:spcAft>
              <a:spcPct val="15000"/>
            </a:spcAft>
            <a:buClr>
              <a:srgbClr val="92D050"/>
            </a:buClr>
            <a:buFont typeface="Wingdings" panose="05000000000000000000" pitchFamily="2" charset="2"/>
            <a:buChar char="q"/>
          </a:pPr>
          <a:r>
            <a:rPr lang="es-CO" sz="1400" kern="1200" dirty="0"/>
            <a:t>Scrum</a:t>
          </a:r>
        </a:p>
        <a:p>
          <a:pPr marL="114300" lvl="1" indent="-114300" algn="l" defTabSz="622300">
            <a:lnSpc>
              <a:spcPct val="90000"/>
            </a:lnSpc>
            <a:spcBef>
              <a:spcPct val="0"/>
            </a:spcBef>
            <a:spcAft>
              <a:spcPct val="15000"/>
            </a:spcAft>
            <a:buClr>
              <a:srgbClr val="92D050"/>
            </a:buClr>
            <a:buFont typeface="Wingdings" panose="05000000000000000000" pitchFamily="2" charset="2"/>
            <a:buChar char="q"/>
          </a:pPr>
          <a:r>
            <a:rPr lang="es-CO" sz="1400" kern="1200" dirty="0"/>
            <a:t>Taller</a:t>
          </a:r>
        </a:p>
      </dsp:txBody>
      <dsp:txXfrm>
        <a:off x="0" y="1743669"/>
        <a:ext cx="2123673" cy="1743669"/>
      </dsp:txXfrm>
    </dsp:sp>
    <dsp:sp modelId="{36352F51-7A4E-49E8-B9CF-7BE344C87262}">
      <dsp:nvSpPr>
        <dsp:cNvPr id="0" name=""/>
        <dsp:cNvSpPr/>
      </dsp:nvSpPr>
      <dsp:spPr>
        <a:xfrm>
          <a:off x="336034" y="261550"/>
          <a:ext cx="1451604" cy="1451604"/>
        </a:xfrm>
        <a:prstGeom prst="ellipse">
          <a:avLst/>
        </a:prstGeom>
        <a:solidFill>
          <a:schemeClr val="accent2">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EF0178-5BD3-4A82-9891-7AFF29CB2960}">
      <dsp:nvSpPr>
        <dsp:cNvPr id="0" name=""/>
        <dsp:cNvSpPr/>
      </dsp:nvSpPr>
      <dsp:spPr>
        <a:xfrm>
          <a:off x="2187383" y="0"/>
          <a:ext cx="2123673" cy="4359173"/>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s-CO" sz="1800" kern="1200" dirty="0"/>
            <a:t>Big Data</a:t>
          </a:r>
        </a:p>
        <a:p>
          <a:pPr marL="114300" lvl="1" indent="-114300" algn="l" defTabSz="622300">
            <a:lnSpc>
              <a:spcPct val="90000"/>
            </a:lnSpc>
            <a:spcBef>
              <a:spcPct val="0"/>
            </a:spcBef>
            <a:spcAft>
              <a:spcPct val="15000"/>
            </a:spcAft>
            <a:buChar char="•"/>
          </a:pPr>
          <a:r>
            <a:rPr lang="es-CO" sz="1400" kern="1200" dirty="0"/>
            <a:t>¿Qué </a:t>
          </a:r>
          <a:r>
            <a:rPr lang="es-CO" sz="1400" kern="1200" dirty="0" err="1"/>
            <a:t>eS</a:t>
          </a:r>
          <a:r>
            <a:rPr lang="es-CO" sz="1400" kern="1200" dirty="0"/>
            <a:t>?</a:t>
          </a:r>
        </a:p>
        <a:p>
          <a:pPr marL="114300" lvl="1" indent="-114300" algn="l" defTabSz="622300">
            <a:lnSpc>
              <a:spcPct val="90000"/>
            </a:lnSpc>
            <a:spcBef>
              <a:spcPct val="0"/>
            </a:spcBef>
            <a:spcAft>
              <a:spcPct val="15000"/>
            </a:spcAft>
            <a:buChar char="•"/>
          </a:pPr>
          <a:r>
            <a:rPr lang="es-CO" sz="1400" kern="1200" dirty="0"/>
            <a:t>Sus retos</a:t>
          </a:r>
        </a:p>
        <a:p>
          <a:pPr marL="114300" lvl="1" indent="-114300" algn="l" defTabSz="622300">
            <a:lnSpc>
              <a:spcPct val="90000"/>
            </a:lnSpc>
            <a:spcBef>
              <a:spcPct val="0"/>
            </a:spcBef>
            <a:spcAft>
              <a:spcPct val="15000"/>
            </a:spcAft>
            <a:buChar char="•"/>
          </a:pPr>
          <a:r>
            <a:rPr lang="es-CO" sz="1400" kern="1200" dirty="0"/>
            <a:t>Su origen</a:t>
          </a:r>
        </a:p>
        <a:p>
          <a:pPr marL="114300" lvl="1" indent="-114300" algn="l" defTabSz="622300">
            <a:lnSpc>
              <a:spcPct val="90000"/>
            </a:lnSpc>
            <a:spcBef>
              <a:spcPct val="0"/>
            </a:spcBef>
            <a:spcAft>
              <a:spcPct val="15000"/>
            </a:spcAft>
            <a:buChar char="•"/>
          </a:pPr>
          <a:r>
            <a:rPr lang="es-CO" sz="1400" kern="1200" dirty="0"/>
            <a:t>Su ecosistema</a:t>
          </a:r>
        </a:p>
        <a:p>
          <a:pPr marL="114300" lvl="1" indent="-114300" algn="l" defTabSz="622300">
            <a:lnSpc>
              <a:spcPct val="90000"/>
            </a:lnSpc>
            <a:spcBef>
              <a:spcPct val="0"/>
            </a:spcBef>
            <a:spcAft>
              <a:spcPct val="15000"/>
            </a:spcAft>
            <a:buChar char="•"/>
          </a:pPr>
          <a:r>
            <a:rPr lang="es-CO" sz="1400" kern="1200" dirty="0"/>
            <a:t>Taller</a:t>
          </a:r>
        </a:p>
      </dsp:txBody>
      <dsp:txXfrm>
        <a:off x="2187383" y="1743669"/>
        <a:ext cx="2123673" cy="1743669"/>
      </dsp:txXfrm>
    </dsp:sp>
    <dsp:sp modelId="{B0DFA27A-C516-432F-8AAB-DA902B886706}">
      <dsp:nvSpPr>
        <dsp:cNvPr id="0" name=""/>
        <dsp:cNvSpPr/>
      </dsp:nvSpPr>
      <dsp:spPr>
        <a:xfrm>
          <a:off x="2523418" y="261550"/>
          <a:ext cx="1451604" cy="1451604"/>
        </a:xfrm>
        <a:prstGeom prst="ellipse">
          <a:avLst/>
        </a:prstGeom>
        <a:solidFill>
          <a:schemeClr val="accent3">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D3B612-E4C3-450E-B57B-6886945817B3}">
      <dsp:nvSpPr>
        <dsp:cNvPr id="0" name=""/>
        <dsp:cNvSpPr/>
      </dsp:nvSpPr>
      <dsp:spPr>
        <a:xfrm>
          <a:off x="4374767" y="0"/>
          <a:ext cx="2123673" cy="4359173"/>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s-CO" sz="1800" kern="1200" dirty="0"/>
            <a:t>Arquitectura Lambda</a:t>
          </a:r>
        </a:p>
        <a:p>
          <a:pPr marL="114300" lvl="1" indent="-114300" algn="l" defTabSz="622300">
            <a:lnSpc>
              <a:spcPct val="90000"/>
            </a:lnSpc>
            <a:spcBef>
              <a:spcPct val="0"/>
            </a:spcBef>
            <a:spcAft>
              <a:spcPct val="15000"/>
            </a:spcAft>
            <a:buChar char="•"/>
          </a:pPr>
          <a:r>
            <a:rPr lang="es-CO" sz="1400" kern="1200" dirty="0"/>
            <a:t>¿Qué </a:t>
          </a:r>
          <a:r>
            <a:rPr lang="es-CO" sz="1400" kern="1200" dirty="0" err="1"/>
            <a:t>eS</a:t>
          </a:r>
          <a:r>
            <a:rPr lang="es-CO" sz="1400" kern="1200" dirty="0"/>
            <a:t>?</a:t>
          </a:r>
        </a:p>
        <a:p>
          <a:pPr marL="114300" lvl="1" indent="-114300" algn="l" defTabSz="622300">
            <a:lnSpc>
              <a:spcPct val="90000"/>
            </a:lnSpc>
            <a:spcBef>
              <a:spcPct val="0"/>
            </a:spcBef>
            <a:spcAft>
              <a:spcPct val="15000"/>
            </a:spcAft>
            <a:buChar char="•"/>
          </a:pPr>
          <a:r>
            <a:rPr lang="es-CO" sz="1400" kern="1200" dirty="0"/>
            <a:t>Sus retos</a:t>
          </a:r>
        </a:p>
        <a:p>
          <a:pPr marL="114300" lvl="1" indent="-114300" algn="l" defTabSz="622300">
            <a:lnSpc>
              <a:spcPct val="90000"/>
            </a:lnSpc>
            <a:spcBef>
              <a:spcPct val="0"/>
            </a:spcBef>
            <a:spcAft>
              <a:spcPct val="15000"/>
            </a:spcAft>
            <a:buChar char="•"/>
          </a:pPr>
          <a:r>
            <a:rPr lang="es-CO" sz="1400" kern="1200" dirty="0"/>
            <a:t>Su origen</a:t>
          </a:r>
        </a:p>
      </dsp:txBody>
      <dsp:txXfrm>
        <a:off x="4374767" y="1743669"/>
        <a:ext cx="2123673" cy="1743669"/>
      </dsp:txXfrm>
    </dsp:sp>
    <dsp:sp modelId="{AABF61FE-B634-4286-A6D3-2A9F62FD176A}">
      <dsp:nvSpPr>
        <dsp:cNvPr id="0" name=""/>
        <dsp:cNvSpPr/>
      </dsp:nvSpPr>
      <dsp:spPr>
        <a:xfrm>
          <a:off x="4710801" y="261550"/>
          <a:ext cx="1451604" cy="1451604"/>
        </a:xfrm>
        <a:prstGeom prst="ellipse">
          <a:avLst/>
        </a:prstGeom>
        <a:solidFill>
          <a:schemeClr val="accent4">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5AB08F-E8FB-4421-9E84-2774A99BD067}">
      <dsp:nvSpPr>
        <dsp:cNvPr id="0" name=""/>
        <dsp:cNvSpPr/>
      </dsp:nvSpPr>
      <dsp:spPr>
        <a:xfrm>
          <a:off x="6562150" y="0"/>
          <a:ext cx="2123673" cy="4359173"/>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s-CO" sz="1800" kern="1200" dirty="0"/>
            <a:t>No SQL</a:t>
          </a:r>
        </a:p>
        <a:p>
          <a:pPr marL="114300" lvl="1" indent="-114300" algn="l" defTabSz="622300">
            <a:lnSpc>
              <a:spcPct val="90000"/>
            </a:lnSpc>
            <a:spcBef>
              <a:spcPct val="0"/>
            </a:spcBef>
            <a:spcAft>
              <a:spcPct val="15000"/>
            </a:spcAft>
            <a:buChar char="•"/>
          </a:pPr>
          <a:r>
            <a:rPr lang="es-CO" sz="1400" kern="1200" dirty="0"/>
            <a:t>Tipos de datos</a:t>
          </a:r>
        </a:p>
        <a:p>
          <a:pPr marL="114300" lvl="1" indent="-114300" algn="l" defTabSz="622300">
            <a:lnSpc>
              <a:spcPct val="90000"/>
            </a:lnSpc>
            <a:spcBef>
              <a:spcPct val="0"/>
            </a:spcBef>
            <a:spcAft>
              <a:spcPct val="15000"/>
            </a:spcAft>
            <a:buChar char="•"/>
          </a:pPr>
          <a:r>
            <a:rPr lang="es-CO" sz="1400" kern="1200" dirty="0"/>
            <a:t>Tipos de tecnologías</a:t>
          </a:r>
        </a:p>
        <a:p>
          <a:pPr marL="114300" lvl="1" indent="-114300" algn="l" defTabSz="622300">
            <a:lnSpc>
              <a:spcPct val="90000"/>
            </a:lnSpc>
            <a:spcBef>
              <a:spcPct val="0"/>
            </a:spcBef>
            <a:spcAft>
              <a:spcPct val="15000"/>
            </a:spcAft>
            <a:buChar char="•"/>
          </a:pPr>
          <a:r>
            <a:rPr lang="es-CO" sz="1400" kern="1200" dirty="0"/>
            <a:t>Taller</a:t>
          </a:r>
        </a:p>
      </dsp:txBody>
      <dsp:txXfrm>
        <a:off x="6562150" y="1743669"/>
        <a:ext cx="2123673" cy="1743669"/>
      </dsp:txXfrm>
    </dsp:sp>
    <dsp:sp modelId="{C5E97584-1250-4067-B6EB-9554BC22651C}">
      <dsp:nvSpPr>
        <dsp:cNvPr id="0" name=""/>
        <dsp:cNvSpPr/>
      </dsp:nvSpPr>
      <dsp:spPr>
        <a:xfrm>
          <a:off x="6898185" y="261550"/>
          <a:ext cx="1451604" cy="1451604"/>
        </a:xfrm>
        <a:prstGeom prst="ellipse">
          <a:avLst/>
        </a:prstGeom>
        <a:solidFill>
          <a:schemeClr val="accent5">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D8F87E-F432-4142-BCB5-38374CB1EA57}">
      <dsp:nvSpPr>
        <dsp:cNvPr id="0" name=""/>
        <dsp:cNvSpPr/>
      </dsp:nvSpPr>
      <dsp:spPr>
        <a:xfrm>
          <a:off x="8749534" y="0"/>
          <a:ext cx="2123673" cy="4359173"/>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s-CO" sz="1800" kern="1200" dirty="0"/>
            <a:t>Ecosistema </a:t>
          </a:r>
          <a:r>
            <a:rPr lang="es-CO" sz="1800" kern="1200" dirty="0" err="1"/>
            <a:t>BigData</a:t>
          </a:r>
          <a:endParaRPr lang="es-CO" sz="1800" kern="1200" dirty="0"/>
        </a:p>
        <a:p>
          <a:pPr marL="114300" lvl="1" indent="-114300" algn="l" defTabSz="622300">
            <a:lnSpc>
              <a:spcPct val="90000"/>
            </a:lnSpc>
            <a:spcBef>
              <a:spcPct val="0"/>
            </a:spcBef>
            <a:spcAft>
              <a:spcPct val="15000"/>
            </a:spcAft>
            <a:buChar char="•"/>
          </a:pPr>
          <a:r>
            <a:rPr lang="es-CO" sz="1400" kern="1200" dirty="0"/>
            <a:t>Estructurada</a:t>
          </a:r>
        </a:p>
        <a:p>
          <a:pPr marL="114300" lvl="1" indent="-114300" algn="l" defTabSz="622300">
            <a:lnSpc>
              <a:spcPct val="90000"/>
            </a:lnSpc>
            <a:spcBef>
              <a:spcPct val="0"/>
            </a:spcBef>
            <a:spcAft>
              <a:spcPct val="15000"/>
            </a:spcAft>
            <a:buChar char="•"/>
          </a:pPr>
          <a:r>
            <a:rPr lang="es-CO" sz="1400" kern="1200" dirty="0"/>
            <a:t>Semi estructura</a:t>
          </a:r>
        </a:p>
        <a:p>
          <a:pPr marL="114300" lvl="1" indent="-114300" algn="l" defTabSz="622300">
            <a:lnSpc>
              <a:spcPct val="90000"/>
            </a:lnSpc>
            <a:spcBef>
              <a:spcPct val="0"/>
            </a:spcBef>
            <a:spcAft>
              <a:spcPct val="15000"/>
            </a:spcAft>
            <a:buChar char="•"/>
          </a:pPr>
          <a:r>
            <a:rPr lang="es-CO" sz="1400" kern="1200" dirty="0"/>
            <a:t>No estructura</a:t>
          </a:r>
        </a:p>
        <a:p>
          <a:pPr marL="114300" lvl="1" indent="-114300" algn="l" defTabSz="622300">
            <a:lnSpc>
              <a:spcPct val="90000"/>
            </a:lnSpc>
            <a:spcBef>
              <a:spcPct val="0"/>
            </a:spcBef>
            <a:spcAft>
              <a:spcPct val="15000"/>
            </a:spcAft>
            <a:buChar char="•"/>
          </a:pPr>
          <a:r>
            <a:rPr lang="es-CO" sz="1400" kern="1200" dirty="0"/>
            <a:t>Real time</a:t>
          </a:r>
        </a:p>
        <a:p>
          <a:pPr marL="114300" lvl="1" indent="-114300" algn="l" defTabSz="622300">
            <a:lnSpc>
              <a:spcPct val="90000"/>
            </a:lnSpc>
            <a:spcBef>
              <a:spcPct val="0"/>
            </a:spcBef>
            <a:spcAft>
              <a:spcPct val="15000"/>
            </a:spcAft>
            <a:buChar char="•"/>
          </a:pPr>
          <a:r>
            <a:rPr lang="es-CO" sz="1400" kern="1200" dirty="0"/>
            <a:t>Taller</a:t>
          </a:r>
        </a:p>
      </dsp:txBody>
      <dsp:txXfrm>
        <a:off x="8749534" y="1743669"/>
        <a:ext cx="2123673" cy="1743669"/>
      </dsp:txXfrm>
    </dsp:sp>
    <dsp:sp modelId="{F5400E3C-156F-4725-A4D2-2C6E48186964}">
      <dsp:nvSpPr>
        <dsp:cNvPr id="0" name=""/>
        <dsp:cNvSpPr/>
      </dsp:nvSpPr>
      <dsp:spPr>
        <a:xfrm>
          <a:off x="9085568" y="261550"/>
          <a:ext cx="1451604" cy="1451604"/>
        </a:xfrm>
        <a:prstGeom prst="ellipse">
          <a:avLst/>
        </a:prstGeom>
        <a:solidFill>
          <a:schemeClr val="accent6">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3D7F94-9A89-4DE2-AB8A-B43750E970D9}">
      <dsp:nvSpPr>
        <dsp:cNvPr id="0" name=""/>
        <dsp:cNvSpPr/>
      </dsp:nvSpPr>
      <dsp:spPr>
        <a:xfrm>
          <a:off x="434928" y="3487338"/>
          <a:ext cx="10003351" cy="653875"/>
        </a:xfrm>
        <a:prstGeom prst="leftRightArrow">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BEBF1-F48C-4B03-B1B9-070D6FDF4907}">
      <dsp:nvSpPr>
        <dsp:cNvPr id="0" name=""/>
        <dsp:cNvSpPr/>
      </dsp:nvSpPr>
      <dsp:spPr>
        <a:xfrm>
          <a:off x="1933410" y="1585976"/>
          <a:ext cx="1205290" cy="120529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s-CO" sz="2900" kern="1200" dirty="0"/>
            <a:t>Big Data</a:t>
          </a:r>
        </a:p>
      </dsp:txBody>
      <dsp:txXfrm>
        <a:off x="2109921" y="1762487"/>
        <a:ext cx="852268" cy="852268"/>
      </dsp:txXfrm>
    </dsp:sp>
    <dsp:sp modelId="{0EAA240F-311C-4A89-99A3-B62EB2571E9A}">
      <dsp:nvSpPr>
        <dsp:cNvPr id="0" name=""/>
        <dsp:cNvSpPr/>
      </dsp:nvSpPr>
      <dsp:spPr>
        <a:xfrm rot="16200000">
          <a:off x="2353926" y="1382460"/>
          <a:ext cx="364259" cy="42773"/>
        </a:xfrm>
        <a:custGeom>
          <a:avLst/>
          <a:gdLst/>
          <a:ahLst/>
          <a:cxnLst/>
          <a:rect l="0" t="0" r="0" b="0"/>
          <a:pathLst>
            <a:path>
              <a:moveTo>
                <a:pt x="0" y="21386"/>
              </a:moveTo>
              <a:lnTo>
                <a:pt x="364259" y="2138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2526949" y="1394740"/>
        <a:ext cx="18212" cy="18212"/>
      </dsp:txXfrm>
    </dsp:sp>
    <dsp:sp modelId="{4AE9CBBE-2B8A-4DE1-B38D-86025095AA36}">
      <dsp:nvSpPr>
        <dsp:cNvPr id="0" name=""/>
        <dsp:cNvSpPr/>
      </dsp:nvSpPr>
      <dsp:spPr>
        <a:xfrm>
          <a:off x="1933410" y="16426"/>
          <a:ext cx="1205290" cy="1205290"/>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u="none" strike="noStrike" kern="1200">
              <a:effectLst/>
              <a:latin typeface="+mn-lt"/>
              <a:ea typeface="+mn-ea"/>
              <a:cs typeface="+mn-cs"/>
            </a:rPr>
            <a:t>Volumen </a:t>
          </a:r>
          <a:endParaRPr lang="es-CO" sz="1600" kern="1200" dirty="0"/>
        </a:p>
      </dsp:txBody>
      <dsp:txXfrm>
        <a:off x="2109921" y="192937"/>
        <a:ext cx="852268" cy="852268"/>
      </dsp:txXfrm>
    </dsp:sp>
    <dsp:sp modelId="{18FCB4DB-84EF-43AA-AC90-823F986FF192}">
      <dsp:nvSpPr>
        <dsp:cNvPr id="0" name=""/>
        <dsp:cNvSpPr/>
      </dsp:nvSpPr>
      <dsp:spPr>
        <a:xfrm rot="20520000">
          <a:off x="3100291" y="1924726"/>
          <a:ext cx="364259" cy="42773"/>
        </a:xfrm>
        <a:custGeom>
          <a:avLst/>
          <a:gdLst/>
          <a:ahLst/>
          <a:cxnLst/>
          <a:rect l="0" t="0" r="0" b="0"/>
          <a:pathLst>
            <a:path>
              <a:moveTo>
                <a:pt x="0" y="21386"/>
              </a:moveTo>
              <a:lnTo>
                <a:pt x="364259" y="2138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3273314" y="1937006"/>
        <a:ext cx="18212" cy="18212"/>
      </dsp:txXfrm>
    </dsp:sp>
    <dsp:sp modelId="{0478A751-B206-4BEA-8289-E635025A93F3}">
      <dsp:nvSpPr>
        <dsp:cNvPr id="0" name=""/>
        <dsp:cNvSpPr/>
      </dsp:nvSpPr>
      <dsp:spPr>
        <a:xfrm>
          <a:off x="3426141" y="1100959"/>
          <a:ext cx="1205290" cy="120529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u="none" strike="noStrike" kern="1200">
              <a:effectLst/>
              <a:latin typeface="+mn-lt"/>
              <a:ea typeface="+mn-ea"/>
              <a:cs typeface="+mn-cs"/>
            </a:rPr>
            <a:t>Velocidad </a:t>
          </a:r>
          <a:endParaRPr lang="es-ES" sz="1600" u="none" strike="noStrike" kern="1200" dirty="0">
            <a:effectLst/>
            <a:latin typeface="+mn-lt"/>
            <a:ea typeface="+mn-ea"/>
            <a:cs typeface="+mn-cs"/>
          </a:endParaRPr>
        </a:p>
      </dsp:txBody>
      <dsp:txXfrm>
        <a:off x="3602652" y="1277470"/>
        <a:ext cx="852268" cy="852268"/>
      </dsp:txXfrm>
    </dsp:sp>
    <dsp:sp modelId="{803C9389-4A69-46AC-8931-9A83789A6407}">
      <dsp:nvSpPr>
        <dsp:cNvPr id="0" name=""/>
        <dsp:cNvSpPr/>
      </dsp:nvSpPr>
      <dsp:spPr>
        <a:xfrm rot="3240000">
          <a:off x="2815205" y="2802131"/>
          <a:ext cx="364259" cy="42773"/>
        </a:xfrm>
        <a:custGeom>
          <a:avLst/>
          <a:gdLst/>
          <a:ahLst/>
          <a:cxnLst/>
          <a:rect l="0" t="0" r="0" b="0"/>
          <a:pathLst>
            <a:path>
              <a:moveTo>
                <a:pt x="0" y="21386"/>
              </a:moveTo>
              <a:lnTo>
                <a:pt x="364259" y="2138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2988228" y="2814411"/>
        <a:ext cx="18212" cy="18212"/>
      </dsp:txXfrm>
    </dsp:sp>
    <dsp:sp modelId="{1D04E1DD-FE19-464D-BCB7-3E814BE2A4AA}">
      <dsp:nvSpPr>
        <dsp:cNvPr id="0" name=""/>
        <dsp:cNvSpPr/>
      </dsp:nvSpPr>
      <dsp:spPr>
        <a:xfrm>
          <a:off x="2855968" y="2855768"/>
          <a:ext cx="1205290" cy="120529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u="none" strike="noStrike" kern="1200">
              <a:effectLst/>
              <a:latin typeface="+mn-lt"/>
              <a:ea typeface="+mn-ea"/>
              <a:cs typeface="+mn-cs"/>
            </a:rPr>
            <a:t>Variedad </a:t>
          </a:r>
          <a:endParaRPr lang="es-ES" sz="1600" u="none" strike="noStrike" kern="1200" dirty="0">
            <a:effectLst/>
            <a:latin typeface="+mn-lt"/>
            <a:ea typeface="+mn-ea"/>
            <a:cs typeface="+mn-cs"/>
          </a:endParaRPr>
        </a:p>
      </dsp:txBody>
      <dsp:txXfrm>
        <a:off x="3032479" y="3032279"/>
        <a:ext cx="852268" cy="852268"/>
      </dsp:txXfrm>
    </dsp:sp>
    <dsp:sp modelId="{1A822300-A453-4495-A769-77DA51983D91}">
      <dsp:nvSpPr>
        <dsp:cNvPr id="0" name=""/>
        <dsp:cNvSpPr/>
      </dsp:nvSpPr>
      <dsp:spPr>
        <a:xfrm rot="7560000">
          <a:off x="1892647" y="2802131"/>
          <a:ext cx="364259" cy="42773"/>
        </a:xfrm>
        <a:custGeom>
          <a:avLst/>
          <a:gdLst/>
          <a:ahLst/>
          <a:cxnLst/>
          <a:rect l="0" t="0" r="0" b="0"/>
          <a:pathLst>
            <a:path>
              <a:moveTo>
                <a:pt x="0" y="21386"/>
              </a:moveTo>
              <a:lnTo>
                <a:pt x="364259" y="2138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rot="10800000">
        <a:off x="2065670" y="2814411"/>
        <a:ext cx="18212" cy="18212"/>
      </dsp:txXfrm>
    </dsp:sp>
    <dsp:sp modelId="{5DABD795-6065-40DC-81EC-1C0A63E2882A}">
      <dsp:nvSpPr>
        <dsp:cNvPr id="0" name=""/>
        <dsp:cNvSpPr/>
      </dsp:nvSpPr>
      <dsp:spPr>
        <a:xfrm>
          <a:off x="1010852" y="2855768"/>
          <a:ext cx="1205290" cy="1205290"/>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u="none" strike="noStrike" kern="1200">
              <a:effectLst/>
              <a:latin typeface="+mn-lt"/>
              <a:ea typeface="+mn-ea"/>
              <a:cs typeface="+mn-cs"/>
            </a:rPr>
            <a:t>Veracidad </a:t>
          </a:r>
          <a:endParaRPr lang="es-ES" sz="1600" u="none" strike="noStrike" kern="1200" dirty="0">
            <a:effectLst/>
            <a:latin typeface="+mn-lt"/>
            <a:ea typeface="+mn-ea"/>
            <a:cs typeface="+mn-cs"/>
          </a:endParaRPr>
        </a:p>
      </dsp:txBody>
      <dsp:txXfrm>
        <a:off x="1187363" y="3032279"/>
        <a:ext cx="852268" cy="852268"/>
      </dsp:txXfrm>
    </dsp:sp>
    <dsp:sp modelId="{C4343991-41C4-47CC-AA98-E97B8C799393}">
      <dsp:nvSpPr>
        <dsp:cNvPr id="0" name=""/>
        <dsp:cNvSpPr/>
      </dsp:nvSpPr>
      <dsp:spPr>
        <a:xfrm rot="11880000">
          <a:off x="1607561" y="1924726"/>
          <a:ext cx="364259" cy="42773"/>
        </a:xfrm>
        <a:custGeom>
          <a:avLst/>
          <a:gdLst/>
          <a:ahLst/>
          <a:cxnLst/>
          <a:rect l="0" t="0" r="0" b="0"/>
          <a:pathLst>
            <a:path>
              <a:moveTo>
                <a:pt x="0" y="21386"/>
              </a:moveTo>
              <a:lnTo>
                <a:pt x="364259" y="2138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rot="10800000">
        <a:off x="1780584" y="1937006"/>
        <a:ext cx="18212" cy="18212"/>
      </dsp:txXfrm>
    </dsp:sp>
    <dsp:sp modelId="{3806D5EB-17EF-4C57-BB1D-D298A9BBD71E}">
      <dsp:nvSpPr>
        <dsp:cNvPr id="0" name=""/>
        <dsp:cNvSpPr/>
      </dsp:nvSpPr>
      <dsp:spPr>
        <a:xfrm>
          <a:off x="440680" y="1100959"/>
          <a:ext cx="1205290" cy="1205290"/>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u="none" strike="noStrike" kern="1200">
              <a:effectLst/>
              <a:latin typeface="+mn-lt"/>
              <a:ea typeface="+mn-ea"/>
              <a:cs typeface="+mn-cs"/>
            </a:rPr>
            <a:t>Valor </a:t>
          </a:r>
          <a:endParaRPr lang="es-ES" sz="1600" u="none" strike="noStrike" kern="1200" dirty="0">
            <a:effectLst/>
            <a:latin typeface="+mn-lt"/>
            <a:ea typeface="+mn-ea"/>
            <a:cs typeface="+mn-cs"/>
          </a:endParaRPr>
        </a:p>
      </dsp:txBody>
      <dsp:txXfrm>
        <a:off x="617191" y="1277470"/>
        <a:ext cx="852268" cy="8522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C5D46-4505-41B9-B988-032BC84E9852}">
      <dsp:nvSpPr>
        <dsp:cNvPr id="0" name=""/>
        <dsp:cNvSpPr/>
      </dsp:nvSpPr>
      <dsp:spPr>
        <a:xfrm>
          <a:off x="52" y="259285"/>
          <a:ext cx="5047240" cy="6048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s-CO" sz="2100" kern="1200" dirty="0"/>
            <a:t>Confirmatorio</a:t>
          </a:r>
        </a:p>
      </dsp:txBody>
      <dsp:txXfrm>
        <a:off x="52" y="259285"/>
        <a:ext cx="5047240" cy="604800"/>
      </dsp:txXfrm>
    </dsp:sp>
    <dsp:sp modelId="{5AC4443A-ED2B-4891-9AE2-548B9F34D7BC}">
      <dsp:nvSpPr>
        <dsp:cNvPr id="0" name=""/>
        <dsp:cNvSpPr/>
      </dsp:nvSpPr>
      <dsp:spPr>
        <a:xfrm>
          <a:off x="52" y="864854"/>
          <a:ext cx="5047240" cy="3401055"/>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s-ES" sz="2100" kern="1200" dirty="0"/>
            <a:t>La causa o suposición que se propone se conoce como hipótesis. </a:t>
          </a:r>
        </a:p>
        <a:p>
          <a:pPr marL="228600" lvl="1" indent="-228600" algn="l" defTabSz="933450">
            <a:lnSpc>
              <a:spcPct val="90000"/>
            </a:lnSpc>
            <a:spcBef>
              <a:spcPct val="0"/>
            </a:spcBef>
            <a:spcAft>
              <a:spcPct val="15000"/>
            </a:spcAft>
            <a:buChar char="•"/>
          </a:pPr>
          <a:r>
            <a:rPr lang="es-ES" sz="2100" kern="1200" dirty="0"/>
            <a:t>los datos analizados comprueban o refutan la hipótesis y proporcionan respuestas definitivas a preguntas específicas. </a:t>
          </a:r>
        </a:p>
        <a:p>
          <a:pPr marL="228600" lvl="1" indent="-228600" algn="l" defTabSz="933450">
            <a:lnSpc>
              <a:spcPct val="90000"/>
            </a:lnSpc>
            <a:spcBef>
              <a:spcPct val="0"/>
            </a:spcBef>
            <a:spcAft>
              <a:spcPct val="15000"/>
            </a:spcAft>
            <a:buChar char="•"/>
          </a:pPr>
          <a:r>
            <a:rPr lang="es-ES" sz="2100" kern="1200" dirty="0"/>
            <a:t>Normalmente se usan muestras de datos. </a:t>
          </a:r>
        </a:p>
        <a:p>
          <a:pPr marL="228600" lvl="1" indent="-228600" algn="l" defTabSz="933450">
            <a:lnSpc>
              <a:spcPct val="90000"/>
            </a:lnSpc>
            <a:spcBef>
              <a:spcPct val="0"/>
            </a:spcBef>
            <a:spcAft>
              <a:spcPct val="15000"/>
            </a:spcAft>
            <a:buChar char="•"/>
          </a:pPr>
          <a:r>
            <a:rPr lang="es-ES" sz="2100" kern="1200" dirty="0"/>
            <a:t>Por lo general, los hallazgos o anomalías inesperados son ignorados debido a que se ha asumido una causa predeterminada</a:t>
          </a:r>
          <a:endParaRPr lang="es-CO" sz="2100" kern="1200" dirty="0"/>
        </a:p>
      </dsp:txBody>
      <dsp:txXfrm>
        <a:off x="52" y="864854"/>
        <a:ext cx="5047240" cy="3401055"/>
      </dsp:txXfrm>
    </dsp:sp>
    <dsp:sp modelId="{6B9BED66-CAA5-41C5-83D0-BC0564511B1D}">
      <dsp:nvSpPr>
        <dsp:cNvPr id="0" name=""/>
        <dsp:cNvSpPr/>
      </dsp:nvSpPr>
      <dsp:spPr>
        <a:xfrm>
          <a:off x="5753906" y="260054"/>
          <a:ext cx="5047240" cy="6048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s-CO" sz="2100" kern="1200" dirty="0"/>
            <a:t>Exploratorio</a:t>
          </a:r>
        </a:p>
      </dsp:txBody>
      <dsp:txXfrm>
        <a:off x="5753906" y="260054"/>
        <a:ext cx="5047240" cy="604800"/>
      </dsp:txXfrm>
    </dsp:sp>
    <dsp:sp modelId="{627D5681-ACAB-48A8-BCC8-96CB8CA6A8BE}">
      <dsp:nvSpPr>
        <dsp:cNvPr id="0" name=""/>
        <dsp:cNvSpPr/>
      </dsp:nvSpPr>
      <dsp:spPr>
        <a:xfrm>
          <a:off x="5753906" y="864854"/>
          <a:ext cx="5047240" cy="3401055"/>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s-ES" sz="2100" kern="1200" dirty="0"/>
            <a:t>No  se  generan  hipótesis  ni  suposiciones predeterminadas. </a:t>
          </a:r>
          <a:endParaRPr lang="es-CO" sz="2100" kern="1200" dirty="0"/>
        </a:p>
        <a:p>
          <a:pPr marL="228600" lvl="1" indent="-228600" algn="l" defTabSz="933450">
            <a:lnSpc>
              <a:spcPct val="90000"/>
            </a:lnSpc>
            <a:spcBef>
              <a:spcPct val="0"/>
            </a:spcBef>
            <a:spcAft>
              <a:spcPct val="15000"/>
            </a:spcAft>
            <a:buChar char="•"/>
          </a:pPr>
          <a:r>
            <a:rPr lang="es-ES" sz="2100" kern="1200" dirty="0"/>
            <a:t>los datos son explorados para lograr comprender  la  causa  del  fenómeno. </a:t>
          </a:r>
        </a:p>
        <a:p>
          <a:pPr marL="228600" lvl="1" indent="-228600" algn="l" defTabSz="933450">
            <a:lnSpc>
              <a:spcPct val="90000"/>
            </a:lnSpc>
            <a:spcBef>
              <a:spcPct val="0"/>
            </a:spcBef>
            <a:spcAft>
              <a:spcPct val="15000"/>
            </a:spcAft>
            <a:buChar char="•"/>
          </a:pPr>
          <a:r>
            <a:rPr lang="es-ES" sz="2100" kern="1200" dirty="0"/>
            <a:t>Este método  ofrece  una  dirección  general  que  puede  ayudar  a  encontrar  patrones  o  anomalías.</a:t>
          </a:r>
        </a:p>
        <a:p>
          <a:pPr marL="228600" lvl="1" indent="-228600" algn="l" defTabSz="933450">
            <a:lnSpc>
              <a:spcPct val="90000"/>
            </a:lnSpc>
            <a:spcBef>
              <a:spcPct val="0"/>
            </a:spcBef>
            <a:spcAft>
              <a:spcPct val="15000"/>
            </a:spcAft>
            <a:buChar char="•"/>
          </a:pPr>
          <a:r>
            <a:rPr lang="es-ES" sz="2100" kern="1200"/>
            <a:t>Normalmente se usan grandes cantidades de datos y análisis visual. </a:t>
          </a:r>
          <a:endParaRPr lang="es-ES" sz="2100" kern="1200" dirty="0"/>
        </a:p>
      </dsp:txBody>
      <dsp:txXfrm>
        <a:off x="5753906" y="864854"/>
        <a:ext cx="5047240" cy="34010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1B97E-0915-4A62-875B-234E8B58BAD2}">
      <dsp:nvSpPr>
        <dsp:cNvPr id="0" name=""/>
        <dsp:cNvSpPr/>
      </dsp:nvSpPr>
      <dsp:spPr>
        <a:xfrm>
          <a:off x="999807" y="727"/>
          <a:ext cx="2359620" cy="141577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CO" sz="2200" kern="1200" dirty="0" err="1"/>
            <a:t>Clusters</a:t>
          </a:r>
          <a:endParaRPr lang="es-CO" sz="2200" kern="1200" dirty="0"/>
        </a:p>
      </dsp:txBody>
      <dsp:txXfrm>
        <a:off x="999807" y="727"/>
        <a:ext cx="2359620" cy="1415772"/>
      </dsp:txXfrm>
    </dsp:sp>
    <dsp:sp modelId="{44F8F233-97D7-4A56-95C4-4D47646CD91E}">
      <dsp:nvSpPr>
        <dsp:cNvPr id="0" name=""/>
        <dsp:cNvSpPr/>
      </dsp:nvSpPr>
      <dsp:spPr>
        <a:xfrm>
          <a:off x="3595389" y="727"/>
          <a:ext cx="2359620" cy="141577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CO" sz="2200" kern="1200" dirty="0"/>
            <a:t>Sistemas de archivos y sistemas de archivos distribuidos</a:t>
          </a:r>
        </a:p>
      </dsp:txBody>
      <dsp:txXfrm>
        <a:off x="3595389" y="727"/>
        <a:ext cx="2359620" cy="1415772"/>
      </dsp:txXfrm>
    </dsp:sp>
    <dsp:sp modelId="{8358770B-B3BE-4950-82A3-E5ED345532E4}">
      <dsp:nvSpPr>
        <dsp:cNvPr id="0" name=""/>
        <dsp:cNvSpPr/>
      </dsp:nvSpPr>
      <dsp:spPr>
        <a:xfrm>
          <a:off x="6190972" y="727"/>
          <a:ext cx="2359620" cy="141577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CO" sz="2200" kern="1200" dirty="0"/>
            <a:t>NoSQL</a:t>
          </a:r>
        </a:p>
      </dsp:txBody>
      <dsp:txXfrm>
        <a:off x="6190972" y="727"/>
        <a:ext cx="2359620" cy="1415772"/>
      </dsp:txXfrm>
    </dsp:sp>
    <dsp:sp modelId="{B1AEF300-3D12-4213-9738-31E321804F6B}">
      <dsp:nvSpPr>
        <dsp:cNvPr id="0" name=""/>
        <dsp:cNvSpPr/>
      </dsp:nvSpPr>
      <dsp:spPr>
        <a:xfrm>
          <a:off x="999807" y="1652461"/>
          <a:ext cx="2359620" cy="141577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CO" sz="2200" kern="1200" dirty="0"/>
            <a:t>Procesamiento de datos distribuidos</a:t>
          </a:r>
        </a:p>
      </dsp:txBody>
      <dsp:txXfrm>
        <a:off x="999807" y="1652461"/>
        <a:ext cx="2359620" cy="1415772"/>
      </dsp:txXfrm>
    </dsp:sp>
    <dsp:sp modelId="{F3C8653E-F2BF-4B24-BA2B-C5727ECAD43B}">
      <dsp:nvSpPr>
        <dsp:cNvPr id="0" name=""/>
        <dsp:cNvSpPr/>
      </dsp:nvSpPr>
      <dsp:spPr>
        <a:xfrm>
          <a:off x="3595389" y="1652461"/>
          <a:ext cx="2359620" cy="1415772"/>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 sz="2200" kern="1200" dirty="0"/>
            <a:t>Procesamiento de datos en paralelo</a:t>
          </a:r>
          <a:endParaRPr lang="es-CO" sz="2200" kern="1200" dirty="0"/>
        </a:p>
      </dsp:txBody>
      <dsp:txXfrm>
        <a:off x="3595389" y="1652461"/>
        <a:ext cx="2359620" cy="1415772"/>
      </dsp:txXfrm>
    </dsp:sp>
    <dsp:sp modelId="{2BF325A5-E55A-4067-8845-98754E49F94E}">
      <dsp:nvSpPr>
        <dsp:cNvPr id="0" name=""/>
        <dsp:cNvSpPr/>
      </dsp:nvSpPr>
      <dsp:spPr>
        <a:xfrm>
          <a:off x="6190972" y="1652461"/>
          <a:ext cx="2359620" cy="141577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ES" sz="2200" kern="1200" dirty="0"/>
            <a:t>Tipos de procesamiento</a:t>
          </a:r>
          <a:endParaRPr lang="es-CO" sz="2200" kern="1200" dirty="0"/>
        </a:p>
      </dsp:txBody>
      <dsp:txXfrm>
        <a:off x="6190972" y="1652461"/>
        <a:ext cx="2359620" cy="1415772"/>
      </dsp:txXfrm>
    </dsp:sp>
    <dsp:sp modelId="{E58C1674-A3BC-4275-B2F7-9B6C16B2A625}">
      <dsp:nvSpPr>
        <dsp:cNvPr id="0" name=""/>
        <dsp:cNvSpPr/>
      </dsp:nvSpPr>
      <dsp:spPr>
        <a:xfrm>
          <a:off x="3595389" y="3304195"/>
          <a:ext cx="2359620" cy="141577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CO" sz="2200" kern="1200" dirty="0"/>
            <a:t>Computación en </a:t>
          </a:r>
          <a:r>
            <a:rPr lang="es-CO" sz="2200" kern="1200" dirty="0" err="1"/>
            <a:t>cloud</a:t>
          </a:r>
          <a:endParaRPr lang="es-CO" sz="2200" kern="1200" dirty="0"/>
        </a:p>
      </dsp:txBody>
      <dsp:txXfrm>
        <a:off x="3595389" y="3304195"/>
        <a:ext cx="2359620" cy="14157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1B97E-0915-4A62-875B-234E8B58BAD2}">
      <dsp:nvSpPr>
        <dsp:cNvPr id="0" name=""/>
        <dsp:cNvSpPr/>
      </dsp:nvSpPr>
      <dsp:spPr>
        <a:xfrm>
          <a:off x="999807" y="727"/>
          <a:ext cx="2359620" cy="141577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CO" sz="2500" kern="1200" dirty="0"/>
            <a:t>Dispositivo de almacenamiento</a:t>
          </a:r>
        </a:p>
      </dsp:txBody>
      <dsp:txXfrm>
        <a:off x="999807" y="727"/>
        <a:ext cx="2359620" cy="1415772"/>
      </dsp:txXfrm>
    </dsp:sp>
    <dsp:sp modelId="{DF72EA52-D20D-44BF-BC2B-8CD0BFE07CCA}">
      <dsp:nvSpPr>
        <dsp:cNvPr id="0" name=""/>
        <dsp:cNvSpPr/>
      </dsp:nvSpPr>
      <dsp:spPr>
        <a:xfrm>
          <a:off x="3595389" y="727"/>
          <a:ext cx="2359620" cy="141577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CO" sz="2500" kern="1200" dirty="0" err="1"/>
            <a:t>Motor de procesamiento</a:t>
          </a:r>
        </a:p>
      </dsp:txBody>
      <dsp:txXfrm>
        <a:off x="3595389" y="727"/>
        <a:ext cx="2359620" cy="1415772"/>
      </dsp:txXfrm>
    </dsp:sp>
    <dsp:sp modelId="{D1CDFC8B-6FBC-48D6-9A35-FA5A39E4D8EA}">
      <dsp:nvSpPr>
        <dsp:cNvPr id="0" name=""/>
        <dsp:cNvSpPr/>
      </dsp:nvSpPr>
      <dsp:spPr>
        <a:xfrm>
          <a:off x="6190972" y="727"/>
          <a:ext cx="2359620" cy="141577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CO" sz="2500" kern="1200" dirty="0" err="1"/>
            <a:t>Administrador de recursos</a:t>
          </a:r>
        </a:p>
      </dsp:txBody>
      <dsp:txXfrm>
        <a:off x="6190972" y="727"/>
        <a:ext cx="2359620" cy="1415772"/>
      </dsp:txXfrm>
    </dsp:sp>
    <dsp:sp modelId="{B2E9D543-455C-4F27-85BB-1C2DD4485886}">
      <dsp:nvSpPr>
        <dsp:cNvPr id="0" name=""/>
        <dsp:cNvSpPr/>
      </dsp:nvSpPr>
      <dsp:spPr>
        <a:xfrm>
          <a:off x="999807" y="1652461"/>
          <a:ext cx="2359620" cy="141577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CO" sz="2500" kern="1200" dirty="0" err="1"/>
            <a:t>Motor de transferencia de datos</a:t>
          </a:r>
        </a:p>
      </dsp:txBody>
      <dsp:txXfrm>
        <a:off x="999807" y="1652461"/>
        <a:ext cx="2359620" cy="1415772"/>
      </dsp:txXfrm>
    </dsp:sp>
    <dsp:sp modelId="{2CFF02CC-E897-4E5B-BE0A-20E8B850FAC8}">
      <dsp:nvSpPr>
        <dsp:cNvPr id="0" name=""/>
        <dsp:cNvSpPr/>
      </dsp:nvSpPr>
      <dsp:spPr>
        <a:xfrm>
          <a:off x="3595389" y="1652461"/>
          <a:ext cx="2359620" cy="1415772"/>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CO" sz="2500" kern="1200"/>
            <a:t>Motor de consulta</a:t>
          </a:r>
          <a:endParaRPr lang="es-CO" sz="2500" kern="1200" dirty="0" err="1"/>
        </a:p>
      </dsp:txBody>
      <dsp:txXfrm>
        <a:off x="3595389" y="1652461"/>
        <a:ext cx="2359620" cy="1415772"/>
      </dsp:txXfrm>
    </dsp:sp>
    <dsp:sp modelId="{B3D378C4-6637-4598-B679-D87DDA83FBF3}">
      <dsp:nvSpPr>
        <dsp:cNvPr id="0" name=""/>
        <dsp:cNvSpPr/>
      </dsp:nvSpPr>
      <dsp:spPr>
        <a:xfrm>
          <a:off x="6190972" y="1652461"/>
          <a:ext cx="2359620" cy="141577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CO" sz="2500" kern="1200" dirty="0" err="1"/>
            <a:t>Motor de análisis</a:t>
          </a:r>
        </a:p>
      </dsp:txBody>
      <dsp:txXfrm>
        <a:off x="6190972" y="1652461"/>
        <a:ext cx="2359620" cy="1415772"/>
      </dsp:txXfrm>
    </dsp:sp>
    <dsp:sp modelId="{2E0B46F5-B8FE-42CB-9D08-C328C5E967E5}">
      <dsp:nvSpPr>
        <dsp:cNvPr id="0" name=""/>
        <dsp:cNvSpPr/>
      </dsp:nvSpPr>
      <dsp:spPr>
        <a:xfrm>
          <a:off x="2297598" y="3304195"/>
          <a:ext cx="2359620" cy="141577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ES" sz="2500" kern="1200" dirty="0" err="1"/>
            <a:t>Motor de flujo de trabajo</a:t>
          </a:r>
          <a:endParaRPr lang="es-CO" sz="2500" kern="1200" dirty="0" err="1"/>
        </a:p>
      </dsp:txBody>
      <dsp:txXfrm>
        <a:off x="2297598" y="3304195"/>
        <a:ext cx="2359620" cy="1415772"/>
      </dsp:txXfrm>
    </dsp:sp>
    <dsp:sp modelId="{5E90153B-49E4-43B7-9AF7-1632FA856FD4}">
      <dsp:nvSpPr>
        <dsp:cNvPr id="0" name=""/>
        <dsp:cNvSpPr/>
      </dsp:nvSpPr>
      <dsp:spPr>
        <a:xfrm>
          <a:off x="4893181" y="3304195"/>
          <a:ext cx="2359620" cy="141577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CO" sz="2500" kern="1200" dirty="0" err="1"/>
            <a:t>Motor de coordinación</a:t>
          </a:r>
        </a:p>
      </dsp:txBody>
      <dsp:txXfrm>
        <a:off x="4893181" y="3304195"/>
        <a:ext cx="2359620" cy="14157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4E413-6B94-4B56-B259-60F2648C9872}">
      <dsp:nvSpPr>
        <dsp:cNvPr id="0" name=""/>
        <dsp:cNvSpPr/>
      </dsp:nvSpPr>
      <dsp:spPr>
        <a:xfrm>
          <a:off x="2284916" y="-5554"/>
          <a:ext cx="5398822" cy="5398822"/>
        </a:xfrm>
        <a:prstGeom prst="circularArrow">
          <a:avLst>
            <a:gd name="adj1" fmla="val 5274"/>
            <a:gd name="adj2" fmla="val 312630"/>
            <a:gd name="adj3" fmla="val 14210083"/>
            <a:gd name="adj4" fmla="val 17137588"/>
            <a:gd name="adj5" fmla="val 547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D0E2D3-45B4-495E-9210-E57A35B2D9D1}">
      <dsp:nvSpPr>
        <dsp:cNvPr id="0" name=""/>
        <dsp:cNvSpPr/>
      </dsp:nvSpPr>
      <dsp:spPr>
        <a:xfrm>
          <a:off x="3947548" y="752"/>
          <a:ext cx="2073558" cy="103677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dirty="0"/>
            <a:t>procesamiento de datos distribuido / paralelo</a:t>
          </a:r>
        </a:p>
      </dsp:txBody>
      <dsp:txXfrm>
        <a:off x="3998159" y="51363"/>
        <a:ext cx="1972336" cy="935557"/>
      </dsp:txXfrm>
    </dsp:sp>
    <dsp:sp modelId="{94B3BA92-AF37-490E-843B-90EBDCCA6E37}">
      <dsp:nvSpPr>
        <dsp:cNvPr id="0" name=""/>
        <dsp:cNvSpPr/>
      </dsp:nvSpPr>
      <dsp:spPr>
        <a:xfrm>
          <a:off x="5844310" y="1095848"/>
          <a:ext cx="2073558" cy="103677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a:t>procesamiento de datos sin esquema</a:t>
          </a:r>
          <a:endParaRPr lang="es-CO" sz="1800" kern="1200"/>
        </a:p>
      </dsp:txBody>
      <dsp:txXfrm>
        <a:off x="5894921" y="1146459"/>
        <a:ext cx="1972336" cy="935557"/>
      </dsp:txXfrm>
    </dsp:sp>
    <dsp:sp modelId="{FE08D5A0-09CC-4C8E-9D57-C06646427063}">
      <dsp:nvSpPr>
        <dsp:cNvPr id="0" name=""/>
        <dsp:cNvSpPr/>
      </dsp:nvSpPr>
      <dsp:spPr>
        <a:xfrm>
          <a:off x="5844310" y="3286039"/>
          <a:ext cx="2073558" cy="103677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a:t>soporte multi-carga de trabajo</a:t>
          </a:r>
        </a:p>
      </dsp:txBody>
      <dsp:txXfrm>
        <a:off x="5894921" y="3336650"/>
        <a:ext cx="1972336" cy="935557"/>
      </dsp:txXfrm>
    </dsp:sp>
    <dsp:sp modelId="{BCADDC62-F7E5-4DA6-B733-FFDBF70F9AC7}">
      <dsp:nvSpPr>
        <dsp:cNvPr id="0" name=""/>
        <dsp:cNvSpPr/>
      </dsp:nvSpPr>
      <dsp:spPr>
        <a:xfrm>
          <a:off x="3947548" y="4381135"/>
          <a:ext cx="2073558" cy="103677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a:t>escalabilidad lineal</a:t>
          </a:r>
        </a:p>
      </dsp:txBody>
      <dsp:txXfrm>
        <a:off x="3998159" y="4431746"/>
        <a:ext cx="1972336" cy="935557"/>
      </dsp:txXfrm>
    </dsp:sp>
    <dsp:sp modelId="{3B9B7325-7516-423B-B405-918A5FF2B3A6}">
      <dsp:nvSpPr>
        <dsp:cNvPr id="0" name=""/>
        <dsp:cNvSpPr/>
      </dsp:nvSpPr>
      <dsp:spPr>
        <a:xfrm>
          <a:off x="2050787" y="3286039"/>
          <a:ext cx="2073558" cy="1036779"/>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a:t>redundancia y tolerancia a fallas</a:t>
          </a:r>
          <a:endParaRPr lang="es-CO" sz="1800" kern="1200"/>
        </a:p>
      </dsp:txBody>
      <dsp:txXfrm>
        <a:off x="2101398" y="3336650"/>
        <a:ext cx="1972336" cy="935557"/>
      </dsp:txXfrm>
    </dsp:sp>
    <dsp:sp modelId="{6F237A4D-0F8C-42BC-9B6D-B109C04456E5}">
      <dsp:nvSpPr>
        <dsp:cNvPr id="0" name=""/>
        <dsp:cNvSpPr/>
      </dsp:nvSpPr>
      <dsp:spPr>
        <a:xfrm>
          <a:off x="2050787" y="1095848"/>
          <a:ext cx="2073558" cy="103677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a:t>bajo costo</a:t>
          </a:r>
        </a:p>
      </dsp:txBody>
      <dsp:txXfrm>
        <a:off x="2101398" y="1146459"/>
        <a:ext cx="1972336" cy="9355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22ECFA-4B44-4783-8B63-11ACC32222D3}">
      <dsp:nvSpPr>
        <dsp:cNvPr id="0" name=""/>
        <dsp:cNvSpPr/>
      </dsp:nvSpPr>
      <dsp:spPr>
        <a:xfrm>
          <a:off x="5235" y="31807"/>
          <a:ext cx="2380593" cy="12939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es-ES" sz="2200" u="none" strike="noStrike" kern="1200">
              <a:effectLst/>
              <a:latin typeface="+mn-lt"/>
              <a:ea typeface="+mn-ea"/>
              <a:cs typeface="+mn-cs"/>
            </a:rPr>
            <a:t>Procesamiento local:</a:t>
          </a:r>
          <a:endParaRPr lang="es-CO" sz="2200" kern="1200" dirty="0"/>
        </a:p>
      </dsp:txBody>
      <dsp:txXfrm>
        <a:off x="5235" y="31807"/>
        <a:ext cx="2380593" cy="862620"/>
      </dsp:txXfrm>
    </dsp:sp>
    <dsp:sp modelId="{B2C9DC5D-9FCC-424C-B07C-576C5D04EA36}">
      <dsp:nvSpPr>
        <dsp:cNvPr id="0" name=""/>
        <dsp:cNvSpPr/>
      </dsp:nvSpPr>
      <dsp:spPr>
        <a:xfrm>
          <a:off x="492827" y="894428"/>
          <a:ext cx="2380593" cy="231412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228600" lvl="1" indent="-228600" algn="l" defTabSz="977900">
            <a:lnSpc>
              <a:spcPct val="90000"/>
            </a:lnSpc>
            <a:spcBef>
              <a:spcPct val="0"/>
            </a:spcBef>
            <a:spcAft>
              <a:spcPct val="15000"/>
            </a:spcAft>
            <a:buChar char="•"/>
          </a:pPr>
          <a:r>
            <a:rPr lang="es-ES" sz="2200" u="none" strike="noStrike" kern="1200" dirty="0">
              <a:effectLst/>
              <a:latin typeface="+mn-lt"/>
              <a:ea typeface="+mn-ea"/>
              <a:cs typeface="+mn-cs"/>
            </a:rPr>
            <a:t>Se ejecuta una función definida</a:t>
          </a:r>
          <a:endParaRPr lang="es-CO" sz="2200" kern="1200" dirty="0"/>
        </a:p>
      </dsp:txBody>
      <dsp:txXfrm>
        <a:off x="560605" y="962206"/>
        <a:ext cx="2245037" cy="2178568"/>
      </dsp:txXfrm>
    </dsp:sp>
    <dsp:sp modelId="{8388F581-CC60-4A8A-A390-6764C68853D2}">
      <dsp:nvSpPr>
        <dsp:cNvPr id="0" name=""/>
        <dsp:cNvSpPr/>
      </dsp:nvSpPr>
      <dsp:spPr>
        <a:xfrm>
          <a:off x="2746719" y="166768"/>
          <a:ext cx="765085" cy="5926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s-CO" sz="1800" kern="1200"/>
        </a:p>
      </dsp:txBody>
      <dsp:txXfrm>
        <a:off x="2746719" y="285308"/>
        <a:ext cx="587275" cy="355619"/>
      </dsp:txXfrm>
    </dsp:sp>
    <dsp:sp modelId="{FFC5CED3-5BB4-4C38-A78C-188C8D69907B}">
      <dsp:nvSpPr>
        <dsp:cNvPr id="0" name=""/>
        <dsp:cNvSpPr/>
      </dsp:nvSpPr>
      <dsp:spPr>
        <a:xfrm>
          <a:off x="3829387" y="31807"/>
          <a:ext cx="2380593" cy="12939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es-ES" sz="2200" u="none" strike="noStrike" kern="1200">
              <a:effectLst/>
              <a:latin typeface="+mn-lt"/>
              <a:ea typeface="+mn-ea"/>
              <a:cs typeface="+mn-cs"/>
            </a:rPr>
            <a:t>Comunicación</a:t>
          </a:r>
          <a:endParaRPr lang="es-CO" sz="2200" kern="1200" dirty="0"/>
        </a:p>
      </dsp:txBody>
      <dsp:txXfrm>
        <a:off x="3829387" y="31807"/>
        <a:ext cx="2380593" cy="862620"/>
      </dsp:txXfrm>
    </dsp:sp>
    <dsp:sp modelId="{AE717E11-6729-453D-BAC8-00116657ECBA}">
      <dsp:nvSpPr>
        <dsp:cNvPr id="0" name=""/>
        <dsp:cNvSpPr/>
      </dsp:nvSpPr>
      <dsp:spPr>
        <a:xfrm>
          <a:off x="4316978" y="894428"/>
          <a:ext cx="2380593" cy="231412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228600" lvl="1" indent="-228600" algn="l" defTabSz="977900">
            <a:lnSpc>
              <a:spcPct val="90000"/>
            </a:lnSpc>
            <a:spcBef>
              <a:spcPct val="0"/>
            </a:spcBef>
            <a:spcAft>
              <a:spcPct val="15000"/>
            </a:spcAft>
            <a:buChar char="•"/>
          </a:pPr>
          <a:r>
            <a:rPr lang="es-ES" sz="2200" u="none" strike="noStrike" kern="1200" dirty="0">
              <a:effectLst/>
              <a:latin typeface="+mn-lt"/>
              <a:ea typeface="+mn-ea"/>
              <a:cs typeface="+mn-cs"/>
            </a:rPr>
            <a:t>Los datos procesados son transmitidos</a:t>
          </a:r>
          <a:endParaRPr lang="es-CO" sz="2200" kern="1200" dirty="0"/>
        </a:p>
      </dsp:txBody>
      <dsp:txXfrm>
        <a:off x="4384756" y="962206"/>
        <a:ext cx="2245037" cy="2178568"/>
      </dsp:txXfrm>
    </dsp:sp>
    <dsp:sp modelId="{31CE1A47-6710-4537-BFF4-221648F3C9AB}">
      <dsp:nvSpPr>
        <dsp:cNvPr id="0" name=""/>
        <dsp:cNvSpPr/>
      </dsp:nvSpPr>
      <dsp:spPr>
        <a:xfrm>
          <a:off x="6570870" y="166768"/>
          <a:ext cx="765085" cy="5926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s-CO" sz="1800" kern="1200"/>
        </a:p>
      </dsp:txBody>
      <dsp:txXfrm>
        <a:off x="6570870" y="285308"/>
        <a:ext cx="587275" cy="355619"/>
      </dsp:txXfrm>
    </dsp:sp>
    <dsp:sp modelId="{26A314A6-B64D-4F08-AAB5-71ED1A51E8B7}">
      <dsp:nvSpPr>
        <dsp:cNvPr id="0" name=""/>
        <dsp:cNvSpPr/>
      </dsp:nvSpPr>
      <dsp:spPr>
        <a:xfrm>
          <a:off x="7653538" y="31807"/>
          <a:ext cx="2380593" cy="12939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es-ES" sz="2200" u="none" strike="noStrike" kern="1200">
              <a:effectLst/>
              <a:latin typeface="+mn-lt"/>
              <a:ea typeface="+mn-ea"/>
              <a:cs typeface="+mn-cs"/>
            </a:rPr>
            <a:t>Sincronización de la barrera</a:t>
          </a:r>
          <a:endParaRPr lang="es-ES" sz="2200" u="none" strike="noStrike" kern="1200" dirty="0">
            <a:effectLst/>
            <a:latin typeface="+mn-lt"/>
            <a:ea typeface="+mn-ea"/>
            <a:cs typeface="+mn-cs"/>
          </a:endParaRPr>
        </a:p>
      </dsp:txBody>
      <dsp:txXfrm>
        <a:off x="7653538" y="31807"/>
        <a:ext cx="2380593" cy="862620"/>
      </dsp:txXfrm>
    </dsp:sp>
    <dsp:sp modelId="{04198CD9-58D7-4A5E-A6DF-A384589A7A23}">
      <dsp:nvSpPr>
        <dsp:cNvPr id="0" name=""/>
        <dsp:cNvSpPr/>
      </dsp:nvSpPr>
      <dsp:spPr>
        <a:xfrm>
          <a:off x="8141130" y="894428"/>
          <a:ext cx="2380593" cy="231412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228600" lvl="1" indent="-228600" algn="l" defTabSz="977900">
            <a:lnSpc>
              <a:spcPct val="90000"/>
            </a:lnSpc>
            <a:spcBef>
              <a:spcPct val="0"/>
            </a:spcBef>
            <a:spcAft>
              <a:spcPct val="15000"/>
            </a:spcAft>
            <a:buChar char="•"/>
          </a:pPr>
          <a:r>
            <a:rPr lang="es-ES" sz="2200" u="none" strike="noStrike" kern="1200">
              <a:effectLst/>
              <a:latin typeface="+mn-lt"/>
              <a:ea typeface="+mn-ea"/>
              <a:cs typeface="+mn-cs"/>
            </a:rPr>
            <a:t>Se espera hasta que todas las demás tareas hayan finalizado</a:t>
          </a:r>
          <a:endParaRPr lang="es-ES" sz="2200" u="none" strike="noStrike" kern="1200" dirty="0">
            <a:effectLst/>
            <a:latin typeface="+mn-lt"/>
            <a:ea typeface="+mn-ea"/>
            <a:cs typeface="+mn-cs"/>
          </a:endParaRPr>
        </a:p>
      </dsp:txBody>
      <dsp:txXfrm>
        <a:off x="8208908" y="962206"/>
        <a:ext cx="2245037" cy="2178568"/>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170238" cy="479425"/>
          </a:xfrm>
          <a:prstGeom prst="rect">
            <a:avLst/>
          </a:prstGeom>
        </p:spPr>
        <p:txBody>
          <a:bodyPr vert="horz" lIns="96661" tIns="48331" rIns="96661" bIns="48331" rtlCol="0"/>
          <a:lstStyle>
            <a:lvl1pPr algn="l" eaLnBrk="1" fontAlgn="auto" hangingPunct="1">
              <a:spcBef>
                <a:spcPts val="0"/>
              </a:spcBef>
              <a:spcAft>
                <a:spcPts val="0"/>
              </a:spcAft>
              <a:defRPr sz="1300">
                <a:latin typeface="+mn-lt"/>
              </a:defRPr>
            </a:lvl1pPr>
          </a:lstStyle>
          <a:p>
            <a:pPr>
              <a:defRPr/>
            </a:pPr>
            <a:endParaRPr lang="es-CO"/>
          </a:p>
        </p:txBody>
      </p:sp>
      <p:sp>
        <p:nvSpPr>
          <p:cNvPr id="3" name="2 Marcador de fecha"/>
          <p:cNvSpPr>
            <a:spLocks noGrp="1"/>
          </p:cNvSpPr>
          <p:nvPr>
            <p:ph type="dt" idx="1"/>
          </p:nvPr>
        </p:nvSpPr>
        <p:spPr>
          <a:xfrm>
            <a:off x="4143375" y="0"/>
            <a:ext cx="3170238" cy="479425"/>
          </a:xfrm>
          <a:prstGeom prst="rect">
            <a:avLst/>
          </a:prstGeom>
        </p:spPr>
        <p:txBody>
          <a:bodyPr vert="horz" lIns="96661" tIns="48331" rIns="96661" bIns="48331" rtlCol="0"/>
          <a:lstStyle>
            <a:lvl1pPr algn="r" eaLnBrk="1" fontAlgn="auto" hangingPunct="1">
              <a:spcBef>
                <a:spcPts val="0"/>
              </a:spcBef>
              <a:spcAft>
                <a:spcPts val="0"/>
              </a:spcAft>
              <a:defRPr sz="1300">
                <a:latin typeface="+mn-lt"/>
              </a:defRPr>
            </a:lvl1pPr>
          </a:lstStyle>
          <a:p>
            <a:pPr>
              <a:defRPr/>
            </a:pPr>
            <a:fld id="{0D23D21F-39E8-4F3F-87BD-03422375DBD4}" type="datetimeFigureOut">
              <a:rPr lang="es-CO"/>
              <a:pPr>
                <a:defRPr/>
              </a:pPr>
              <a:t>30/05/2018</a:t>
            </a:fld>
            <a:endParaRPr lang="es-CO"/>
          </a:p>
        </p:txBody>
      </p:sp>
      <p:sp>
        <p:nvSpPr>
          <p:cNvPr id="4" name="3 Marcador de imagen de diapositiva"/>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pPr lvl="0"/>
            <a:endParaRPr lang="es-CO" noProof="0"/>
          </a:p>
        </p:txBody>
      </p:sp>
      <p:sp>
        <p:nvSpPr>
          <p:cNvPr id="5" name="4 Marcador de notas"/>
          <p:cNvSpPr>
            <a:spLocks noGrp="1"/>
          </p:cNvSpPr>
          <p:nvPr>
            <p:ph type="body" sz="quarter" idx="3"/>
          </p:nvPr>
        </p:nvSpPr>
        <p:spPr>
          <a:xfrm>
            <a:off x="731838" y="4560888"/>
            <a:ext cx="5851525" cy="4319587"/>
          </a:xfrm>
          <a:prstGeom prst="rect">
            <a:avLst/>
          </a:prstGeom>
        </p:spPr>
        <p:txBody>
          <a:bodyPr vert="horz" lIns="96661" tIns="48331" rIns="96661" bIns="48331" rtlCol="0"/>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CO" noProof="0"/>
          </a:p>
        </p:txBody>
      </p:sp>
      <p:sp>
        <p:nvSpPr>
          <p:cNvPr id="6" name="5 Marcador de pie de página"/>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eaLnBrk="1" fontAlgn="auto" hangingPunct="1">
              <a:spcBef>
                <a:spcPts val="0"/>
              </a:spcBef>
              <a:spcAft>
                <a:spcPts val="0"/>
              </a:spcAft>
              <a:defRPr sz="1300">
                <a:latin typeface="+mn-lt"/>
              </a:defRPr>
            </a:lvl1pPr>
          </a:lstStyle>
          <a:p>
            <a:pPr>
              <a:defRPr/>
            </a:pPr>
            <a:endParaRPr lang="es-CO"/>
          </a:p>
        </p:txBody>
      </p:sp>
      <p:sp>
        <p:nvSpPr>
          <p:cNvPr id="7" name="6 Marcador de número de diapositiva"/>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a:latin typeface="Calibri" panose="020F0502020204030204" pitchFamily="34" charset="0"/>
              </a:defRPr>
            </a:lvl1pPr>
          </a:lstStyle>
          <a:p>
            <a:pPr>
              <a:defRPr/>
            </a:pPr>
            <a:fld id="{AFB27215-9B63-4E3A-BEE3-750052A2BF92}" type="slidenum">
              <a:rPr lang="es-CO" altLang="es-CO"/>
              <a:pPr>
                <a:defRPr/>
              </a:pPr>
              <a:t>‹Nº›</a:t>
            </a:fld>
            <a:endParaRPr lang="es-CO" altLang="es-CO"/>
          </a:p>
        </p:txBody>
      </p:sp>
    </p:spTree>
    <p:extLst>
      <p:ext uri="{BB962C8B-B14F-4D97-AF65-F5344CB8AC3E}">
        <p14:creationId xmlns:p14="http://schemas.microsoft.com/office/powerpoint/2010/main" val="41943093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s-ES" dirty="0"/>
              <a:t>La figura describe que las organizaciones y los usuarios en todo el mundo crean 2,5 EB de datos diariamente, mientras que la Biblioteca del Congreso de los EE. UU. actualmente contiene cerca de 300 TB.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s-ES" sz="1200" kern="1200" dirty="0">
                <a:solidFill>
                  <a:schemeClr val="tx1"/>
                </a:solidFill>
                <a:effectLst/>
                <a:latin typeface="+mn-lt"/>
                <a:ea typeface="+mn-ea"/>
                <a:cs typeface="+mn-cs"/>
              </a:rPr>
              <a:t>La velocidad no siempre será alta, dependiendo de la fuente de los datos. Por ejemplo, las imágenes de resonancias magnéticas usualmente no son generadas tan frecuentemente como las entradas en un log de un servidor web con mucho tráfico</a:t>
            </a:r>
            <a:endParaRPr lang="es-E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s-ES" dirty="0"/>
          </a:p>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6</a:t>
            </a:fld>
            <a:endParaRPr lang="es-CO" altLang="es-CO"/>
          </a:p>
        </p:txBody>
      </p:sp>
    </p:spTree>
    <p:extLst>
      <p:ext uri="{BB962C8B-B14F-4D97-AF65-F5344CB8AC3E}">
        <p14:creationId xmlns:p14="http://schemas.microsoft.com/office/powerpoint/2010/main" val="1078341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s-ES" dirty="0"/>
              <a:t>Es importante aceptar que las soluciones de Big Data no son necesarias para todas las empresas. Por ejemplo, es posible que algunas empresas simplemente no generen suficientes datos para garantizar el entorno Big Data.  </a:t>
            </a:r>
          </a:p>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16</a:t>
            </a:fld>
            <a:endParaRPr lang="es-CO" altLang="es-CO"/>
          </a:p>
        </p:txBody>
      </p:sp>
    </p:spTree>
    <p:extLst>
      <p:ext uri="{BB962C8B-B14F-4D97-AF65-F5344CB8AC3E}">
        <p14:creationId xmlns:p14="http://schemas.microsoft.com/office/powerpoint/2010/main" val="2552200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s-ES" sz="1200" kern="1200" dirty="0">
                <a:solidFill>
                  <a:schemeClr val="tx1"/>
                </a:solidFill>
                <a:effectLst/>
                <a:latin typeface="+mn-lt"/>
                <a:ea typeface="+mn-ea"/>
                <a:cs typeface="+mn-cs"/>
              </a:rPr>
              <a:t>Por ejemplo, la meta puede ser crear una vista completa de la base de clientes de una empresa. Para cumplirla, puede ser necesario que todos los datos internos de los clientes sean consolidados a partir de varios sistemas. </a:t>
            </a:r>
          </a:p>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17</a:t>
            </a:fld>
            <a:endParaRPr lang="es-CO" altLang="es-CO"/>
          </a:p>
        </p:txBody>
      </p:sp>
    </p:spTree>
    <p:extLst>
      <p:ext uri="{BB962C8B-B14F-4D97-AF65-F5344CB8AC3E}">
        <p14:creationId xmlns:p14="http://schemas.microsoft.com/office/powerpoint/2010/main" val="3373528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s-ES" sz="1200" kern="1200" dirty="0">
                <a:solidFill>
                  <a:schemeClr val="tx1"/>
                </a:solidFill>
                <a:effectLst/>
                <a:latin typeface="+mn-lt"/>
                <a:ea typeface="+mn-ea"/>
                <a:cs typeface="+mn-cs"/>
              </a:rPr>
              <a:t> </a:t>
            </a:r>
          </a:p>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18</a:t>
            </a:fld>
            <a:endParaRPr lang="es-CO" altLang="es-CO"/>
          </a:p>
        </p:txBody>
      </p:sp>
    </p:spTree>
    <p:extLst>
      <p:ext uri="{BB962C8B-B14F-4D97-AF65-F5344CB8AC3E}">
        <p14:creationId xmlns:p14="http://schemas.microsoft.com/office/powerpoint/2010/main" val="115069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s-ES" sz="1200" kern="1200" dirty="0">
                <a:solidFill>
                  <a:schemeClr val="tx1"/>
                </a:solidFill>
                <a:effectLst/>
                <a:latin typeface="+mn-lt"/>
                <a:ea typeface="+mn-ea"/>
                <a:cs typeface="+mn-cs"/>
              </a:rPr>
              <a:t>Por ejemplo, la meta puede ser crear una vista completa de la base de clientes de una empresa. Para cumplirla, puede ser necesario que todos los datos internos de los clientes sean consolidados a partir de varios sistemas. </a:t>
            </a:r>
          </a:p>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19</a:t>
            </a:fld>
            <a:endParaRPr lang="es-CO" altLang="es-CO"/>
          </a:p>
        </p:txBody>
      </p:sp>
    </p:spTree>
    <p:extLst>
      <p:ext uri="{BB962C8B-B14F-4D97-AF65-F5344CB8AC3E}">
        <p14:creationId xmlns:p14="http://schemas.microsoft.com/office/powerpoint/2010/main" val="3089928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s-ES" sz="1200" kern="1200" dirty="0">
                <a:solidFill>
                  <a:schemeClr val="tx1"/>
                </a:solidFill>
                <a:effectLst/>
                <a:latin typeface="+mn-lt"/>
                <a:ea typeface="+mn-ea"/>
                <a:cs typeface="+mn-cs"/>
              </a:rPr>
              <a:t> Por ejemplo, los datos de telemetría —como el log GPS de un automóvil o la lectura de datos de medidores inteligentes— recopilados en un cierto periodo de tiempo pueden revelar la ubicación o el comportamiento de una persona,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s-ES" sz="1200" kern="1200" dirty="0">
              <a:solidFill>
                <a:schemeClr val="tx1"/>
              </a:solidFill>
              <a:effectLst/>
              <a:latin typeface="+mn-lt"/>
              <a:ea typeface="+mn-ea"/>
              <a:cs typeface="+mn-cs"/>
            </a:endParaRPr>
          </a:p>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20</a:t>
            </a:fld>
            <a:endParaRPr lang="es-CO" altLang="es-CO"/>
          </a:p>
        </p:txBody>
      </p:sp>
    </p:spTree>
    <p:extLst>
      <p:ext uri="{BB962C8B-B14F-4D97-AF65-F5344CB8AC3E}">
        <p14:creationId xmlns:p14="http://schemas.microsoft.com/office/powerpoint/2010/main" val="537359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s-ES" sz="1200" kern="1200" dirty="0">
                <a:solidFill>
                  <a:schemeClr val="tx1"/>
                </a:solidFill>
                <a:effectLst/>
                <a:latin typeface="+mn-lt"/>
                <a:ea typeface="+mn-ea"/>
                <a:cs typeface="+mn-cs"/>
              </a:rPr>
              <a:t> Por ejemplo, los datos de telemetría —como el log GPS de un automóvil o la lectura de datos de medidores inteligentes— recopilados en un cierto periodo de tiempo pueden revelar la ubicación o el comportamiento de una persona,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s-ES" sz="1200" kern="1200" dirty="0">
              <a:solidFill>
                <a:schemeClr val="tx1"/>
              </a:solidFill>
              <a:effectLst/>
              <a:latin typeface="+mn-lt"/>
              <a:ea typeface="+mn-ea"/>
              <a:cs typeface="+mn-cs"/>
            </a:endParaRPr>
          </a:p>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21</a:t>
            </a:fld>
            <a:endParaRPr lang="es-CO" altLang="es-CO"/>
          </a:p>
        </p:txBody>
      </p:sp>
    </p:spTree>
    <p:extLst>
      <p:ext uri="{BB962C8B-B14F-4D97-AF65-F5344CB8AC3E}">
        <p14:creationId xmlns:p14="http://schemas.microsoft.com/office/powerpoint/2010/main" val="534249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lvl="0" indent="0" eaLnBrk="1" fontAlgn="auto" hangingPunct="1">
              <a:spcBef>
                <a:spcPts val="0"/>
              </a:spcBef>
              <a:spcAft>
                <a:spcPts val="0"/>
              </a:spcAft>
              <a:buNone/>
              <a:defRPr/>
            </a:pPr>
            <a:r>
              <a:rPr lang="es-ES" sz="1200" kern="1200" dirty="0">
                <a:solidFill>
                  <a:schemeClr val="tx1"/>
                </a:solidFill>
                <a:effectLst/>
                <a:latin typeface="+mn-lt"/>
                <a:ea typeface="+mn-ea"/>
                <a:cs typeface="+mn-cs"/>
              </a:rPr>
              <a:t> </a:t>
            </a:r>
            <a:r>
              <a:rPr lang="es-ES" sz="1200" dirty="0"/>
              <a:t>Para resolver los problemas de procedencia puede ser necesario hacer anotaciones de la información del origen y otros </a:t>
            </a:r>
            <a:r>
              <a:rPr lang="es-ES" sz="1200" dirty="0" err="1"/>
              <a:t>metadata</a:t>
            </a:r>
            <a:r>
              <a:rPr lang="es-ES" sz="1200" dirty="0"/>
              <a:t> en los datos, a medida que son generados o recibido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s-ES" sz="1200" kern="1200" dirty="0">
              <a:solidFill>
                <a:schemeClr val="tx1"/>
              </a:solidFill>
              <a:effectLst/>
              <a:latin typeface="+mn-lt"/>
              <a:ea typeface="+mn-ea"/>
              <a:cs typeface="+mn-cs"/>
            </a:endParaRPr>
          </a:p>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22</a:t>
            </a:fld>
            <a:endParaRPr lang="es-CO" altLang="es-CO"/>
          </a:p>
        </p:txBody>
      </p:sp>
    </p:spTree>
    <p:extLst>
      <p:ext uri="{BB962C8B-B14F-4D97-AF65-F5344CB8AC3E}">
        <p14:creationId xmlns:p14="http://schemas.microsoft.com/office/powerpoint/2010/main" val="3688019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lvl="0" indent="0" eaLnBrk="1" fontAlgn="auto" hangingPunct="1">
              <a:spcBef>
                <a:spcPts val="0"/>
              </a:spcBef>
              <a:spcAft>
                <a:spcPts val="0"/>
              </a:spcAft>
              <a:buNone/>
              <a:defRPr/>
            </a:pPr>
            <a:r>
              <a:rPr lang="es-ES" sz="1200" kern="1200" dirty="0">
                <a:solidFill>
                  <a:schemeClr val="tx1"/>
                </a:solidFill>
                <a:effectLst/>
                <a:latin typeface="+mn-lt"/>
                <a:ea typeface="+mn-ea"/>
                <a:cs typeface="+mn-cs"/>
              </a:rPr>
              <a:t> </a:t>
            </a:r>
            <a:r>
              <a:rPr lang="es-ES" sz="1200" dirty="0"/>
              <a:t>Para resolver los problemas de procedencia puede ser necesario hacer anotaciones de la información del origen y otros </a:t>
            </a:r>
            <a:r>
              <a:rPr lang="es-ES" sz="1200" dirty="0" err="1"/>
              <a:t>metadata</a:t>
            </a:r>
            <a:r>
              <a:rPr lang="es-ES" sz="1200" dirty="0"/>
              <a:t> en los datos, a medida que son generados o recibido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s-ES" sz="1200" kern="1200" dirty="0">
              <a:solidFill>
                <a:schemeClr val="tx1"/>
              </a:solidFill>
              <a:effectLst/>
              <a:latin typeface="+mn-lt"/>
              <a:ea typeface="+mn-ea"/>
              <a:cs typeface="+mn-cs"/>
            </a:endParaRPr>
          </a:p>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23</a:t>
            </a:fld>
            <a:endParaRPr lang="es-CO" altLang="es-CO"/>
          </a:p>
        </p:txBody>
      </p:sp>
    </p:spTree>
    <p:extLst>
      <p:ext uri="{BB962C8B-B14F-4D97-AF65-F5344CB8AC3E}">
        <p14:creationId xmlns:p14="http://schemas.microsoft.com/office/powerpoint/2010/main" val="1924405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2700" marR="5080" indent="68580" algn="l">
              <a:lnSpc>
                <a:spcPct val="100000"/>
              </a:lnSpc>
            </a:pPr>
            <a:r>
              <a:rPr lang="en-US" sz="1200" i="1" dirty="0">
                <a:solidFill>
                  <a:srgbClr val="FFFFFF"/>
                </a:solidFill>
                <a:latin typeface="Century Gothic"/>
                <a:cs typeface="Century Gothic"/>
              </a:rPr>
              <a:t>Transferring 1 PB of</a:t>
            </a:r>
            <a:r>
              <a:rPr lang="en-US" sz="1200" i="1" spc="-105" dirty="0">
                <a:solidFill>
                  <a:srgbClr val="FFFFFF"/>
                </a:solidFill>
                <a:latin typeface="Century Gothic"/>
                <a:cs typeface="Century Gothic"/>
              </a:rPr>
              <a:t> </a:t>
            </a:r>
            <a:r>
              <a:rPr lang="en-US" sz="1200" i="1" spc="-5" dirty="0">
                <a:solidFill>
                  <a:srgbClr val="FFFFFF"/>
                </a:solidFill>
                <a:latin typeface="Century Gothic"/>
                <a:cs typeface="Century Gothic"/>
              </a:rPr>
              <a:t>data</a:t>
            </a:r>
            <a:r>
              <a:rPr lang="en-US" sz="1200" i="1" spc="-15" dirty="0">
                <a:solidFill>
                  <a:srgbClr val="FFFFFF"/>
                </a:solidFill>
                <a:latin typeface="Century Gothic"/>
                <a:cs typeface="Century Gothic"/>
              </a:rPr>
              <a:t> </a:t>
            </a:r>
            <a:r>
              <a:rPr lang="en-US" sz="1200" i="1" dirty="0">
                <a:solidFill>
                  <a:srgbClr val="FFFFFF"/>
                </a:solidFill>
                <a:latin typeface="Century Gothic"/>
                <a:cs typeface="Century Gothic"/>
              </a:rPr>
              <a:t>via  a 1-Gigabit</a:t>
            </a:r>
            <a:r>
              <a:rPr lang="en-US" sz="1200" i="1" spc="-90" dirty="0">
                <a:solidFill>
                  <a:srgbClr val="FFFFFF"/>
                </a:solidFill>
                <a:latin typeface="Century Gothic"/>
                <a:cs typeface="Century Gothic"/>
              </a:rPr>
              <a:t> </a:t>
            </a:r>
            <a:r>
              <a:rPr lang="en-US" sz="1200" i="1" dirty="0">
                <a:solidFill>
                  <a:srgbClr val="FFFFFF"/>
                </a:solidFill>
                <a:latin typeface="Century Gothic"/>
                <a:cs typeface="Century Gothic"/>
              </a:rPr>
              <a:t>LAN</a:t>
            </a:r>
            <a:r>
              <a:rPr lang="en-US" sz="1200" i="1" spc="-10" dirty="0">
                <a:solidFill>
                  <a:srgbClr val="FFFFFF"/>
                </a:solidFill>
                <a:latin typeface="Century Gothic"/>
                <a:cs typeface="Century Gothic"/>
              </a:rPr>
              <a:t> </a:t>
            </a:r>
            <a:r>
              <a:rPr lang="en-US" sz="1200" i="1" spc="-5" dirty="0">
                <a:solidFill>
                  <a:srgbClr val="FFFFFF"/>
                </a:solidFill>
                <a:latin typeface="Century Gothic"/>
                <a:cs typeface="Century Gothic"/>
              </a:rPr>
              <a:t>connection </a:t>
            </a:r>
            <a:r>
              <a:rPr lang="en-US" sz="1200" i="1" dirty="0">
                <a:solidFill>
                  <a:srgbClr val="FFFFFF"/>
                </a:solidFill>
                <a:latin typeface="Century Gothic"/>
                <a:cs typeface="Century Gothic"/>
              </a:rPr>
              <a:t> </a:t>
            </a:r>
            <a:r>
              <a:rPr lang="en-US" sz="1200" i="1" spc="-5" dirty="0">
                <a:solidFill>
                  <a:srgbClr val="FFFFFF"/>
                </a:solidFill>
                <a:latin typeface="Century Gothic"/>
                <a:cs typeface="Century Gothic"/>
              </a:rPr>
              <a:t>at 80% </a:t>
            </a:r>
            <a:r>
              <a:rPr lang="en-US" sz="1200" i="1" dirty="0">
                <a:solidFill>
                  <a:srgbClr val="FFFFFF"/>
                </a:solidFill>
                <a:latin typeface="Century Gothic"/>
                <a:cs typeface="Century Gothic"/>
              </a:rPr>
              <a:t>throughput</a:t>
            </a:r>
            <a:r>
              <a:rPr lang="en-US" sz="1200" i="1" spc="-35" dirty="0">
                <a:solidFill>
                  <a:srgbClr val="FFFFFF"/>
                </a:solidFill>
                <a:latin typeface="Century Gothic"/>
                <a:cs typeface="Century Gothic"/>
              </a:rPr>
              <a:t> </a:t>
            </a:r>
            <a:r>
              <a:rPr lang="en-US" sz="1200" i="1" spc="-20" dirty="0">
                <a:solidFill>
                  <a:srgbClr val="FFFFFF"/>
                </a:solidFill>
                <a:latin typeface="Century Gothic"/>
                <a:cs typeface="Century Gothic"/>
              </a:rPr>
              <a:t>will</a:t>
            </a:r>
            <a:r>
              <a:rPr lang="en-US" sz="1200" i="1" spc="35" dirty="0">
                <a:solidFill>
                  <a:srgbClr val="FFFFFF"/>
                </a:solidFill>
                <a:latin typeface="Century Gothic"/>
                <a:cs typeface="Century Gothic"/>
              </a:rPr>
              <a:t> </a:t>
            </a:r>
            <a:r>
              <a:rPr lang="en-US" sz="1200" i="1" spc="-5" dirty="0">
                <a:solidFill>
                  <a:srgbClr val="FFFFFF"/>
                </a:solidFill>
                <a:latin typeface="Century Gothic"/>
                <a:cs typeface="Century Gothic"/>
              </a:rPr>
              <a:t>take </a:t>
            </a:r>
            <a:r>
              <a:rPr lang="en-US" sz="1200" i="1" dirty="0">
                <a:solidFill>
                  <a:srgbClr val="FFFFFF"/>
                </a:solidFill>
                <a:latin typeface="Century Gothic"/>
                <a:cs typeface="Century Gothic"/>
              </a:rPr>
              <a:t> </a:t>
            </a:r>
            <a:r>
              <a:rPr lang="en-US" sz="1200" i="1" spc="-5" dirty="0">
                <a:solidFill>
                  <a:srgbClr val="FFFFFF"/>
                </a:solidFill>
                <a:latin typeface="Century Gothic"/>
                <a:cs typeface="Century Gothic"/>
              </a:rPr>
              <a:t>approximately </a:t>
            </a:r>
            <a:r>
              <a:rPr lang="en-US" sz="1200" i="1" dirty="0">
                <a:solidFill>
                  <a:srgbClr val="FFFFFF"/>
                </a:solidFill>
                <a:latin typeface="Century Gothic"/>
                <a:cs typeface="Century Gothic"/>
              </a:rPr>
              <a:t>2,750</a:t>
            </a:r>
            <a:r>
              <a:rPr lang="en-US" sz="1200" i="1" spc="-65" dirty="0">
                <a:solidFill>
                  <a:srgbClr val="FFFFFF"/>
                </a:solidFill>
                <a:latin typeface="Century Gothic"/>
                <a:cs typeface="Century Gothic"/>
              </a:rPr>
              <a:t> </a:t>
            </a:r>
            <a:r>
              <a:rPr lang="en-US" sz="1200" i="1" dirty="0">
                <a:solidFill>
                  <a:srgbClr val="FFFFFF"/>
                </a:solidFill>
                <a:latin typeface="Century Gothic"/>
                <a:cs typeface="Century Gothic"/>
              </a:rPr>
              <a:t>hours.</a:t>
            </a:r>
            <a:endParaRPr lang="en-US" sz="1200" dirty="0">
              <a:latin typeface="Century Gothic"/>
              <a:cs typeface="Century Gothic"/>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s-ES" sz="1200" kern="1200" dirty="0">
              <a:solidFill>
                <a:schemeClr val="tx1"/>
              </a:solidFill>
              <a:effectLst/>
              <a:latin typeface="+mn-lt"/>
              <a:ea typeface="+mn-ea"/>
              <a:cs typeface="+mn-cs"/>
            </a:endParaRPr>
          </a:p>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24</a:t>
            </a:fld>
            <a:endParaRPr lang="es-CO" altLang="es-CO"/>
          </a:p>
        </p:txBody>
      </p:sp>
    </p:spTree>
    <p:extLst>
      <p:ext uri="{BB962C8B-B14F-4D97-AF65-F5344CB8AC3E}">
        <p14:creationId xmlns:p14="http://schemas.microsoft.com/office/powerpoint/2010/main" val="1210903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2700" marR="5080" indent="68580" algn="l">
              <a:lnSpc>
                <a:spcPct val="100000"/>
              </a:lnSpc>
            </a:pPr>
            <a:r>
              <a:rPr lang="es-CO" sz="1200" i="1" dirty="0">
                <a:solidFill>
                  <a:srgbClr val="FFFFFF"/>
                </a:solidFill>
                <a:latin typeface="Century Gothic"/>
                <a:cs typeface="Century Gothic"/>
              </a:rPr>
              <a:t> </a:t>
            </a:r>
            <a:endParaRPr lang="es-ES" sz="1200" kern="1200" dirty="0">
              <a:solidFill>
                <a:schemeClr val="tx1"/>
              </a:solidFill>
              <a:effectLst/>
              <a:latin typeface="+mn-lt"/>
              <a:ea typeface="+mn-ea"/>
              <a:cs typeface="+mn-cs"/>
            </a:endParaRPr>
          </a:p>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25</a:t>
            </a:fld>
            <a:endParaRPr lang="es-CO" altLang="es-CO"/>
          </a:p>
        </p:txBody>
      </p:sp>
    </p:spTree>
    <p:extLst>
      <p:ext uri="{BB962C8B-B14F-4D97-AF65-F5344CB8AC3E}">
        <p14:creationId xmlns:p14="http://schemas.microsoft.com/office/powerpoint/2010/main" val="3099455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Pintar graficas</a:t>
            </a:r>
            <a:endParaRPr lang="es-ES" dirty="0"/>
          </a:p>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7</a:t>
            </a:fld>
            <a:endParaRPr lang="es-CO" altLang="es-CO"/>
          </a:p>
        </p:txBody>
      </p:sp>
    </p:spTree>
    <p:extLst>
      <p:ext uri="{BB962C8B-B14F-4D97-AF65-F5344CB8AC3E}">
        <p14:creationId xmlns:p14="http://schemas.microsoft.com/office/powerpoint/2010/main" val="1326588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lvl="0" indent="0" eaLnBrk="1" fontAlgn="auto" hangingPunct="1">
              <a:spcBef>
                <a:spcPts val="0"/>
              </a:spcBef>
              <a:spcAft>
                <a:spcPts val="0"/>
              </a:spcAft>
              <a:buNone/>
              <a:defRPr/>
            </a:pPr>
            <a:r>
              <a:rPr lang="es-ES" sz="1200" dirty="0"/>
              <a:t>Por ejemplo, se podría utilizar un enfoque iterativo para que el personal de la empresa haga retroalimentación para el personal de TI</a:t>
            </a:r>
            <a:endParaRPr lang="es-ES" sz="1200" spc="-5" dirty="0"/>
          </a:p>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26</a:t>
            </a:fld>
            <a:endParaRPr lang="es-CO" altLang="es-CO"/>
          </a:p>
        </p:txBody>
      </p:sp>
    </p:spTree>
    <p:extLst>
      <p:ext uri="{BB962C8B-B14F-4D97-AF65-F5344CB8AC3E}">
        <p14:creationId xmlns:p14="http://schemas.microsoft.com/office/powerpoint/2010/main" val="3437313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2700" marR="5080" indent="68580" algn="l">
              <a:lnSpc>
                <a:spcPct val="100000"/>
              </a:lnSpc>
            </a:pPr>
            <a:r>
              <a:rPr lang="es-CO" sz="1200" i="1" dirty="0">
                <a:solidFill>
                  <a:srgbClr val="FFFFFF"/>
                </a:solidFill>
                <a:latin typeface="Century Gothic"/>
                <a:cs typeface="Century Gothic"/>
              </a:rPr>
              <a:t> </a:t>
            </a:r>
            <a:endParaRPr lang="es-ES" sz="1200" kern="1200" dirty="0">
              <a:solidFill>
                <a:schemeClr val="tx1"/>
              </a:solidFill>
              <a:effectLst/>
              <a:latin typeface="+mn-lt"/>
              <a:ea typeface="+mn-ea"/>
              <a:cs typeface="+mn-cs"/>
            </a:endParaRPr>
          </a:p>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27</a:t>
            </a:fld>
            <a:endParaRPr lang="es-CO" altLang="es-CO"/>
          </a:p>
        </p:txBody>
      </p:sp>
    </p:spTree>
    <p:extLst>
      <p:ext uri="{BB962C8B-B14F-4D97-AF65-F5344CB8AC3E}">
        <p14:creationId xmlns:p14="http://schemas.microsoft.com/office/powerpoint/2010/main" val="10189118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29</a:t>
            </a:fld>
            <a:endParaRPr lang="es-CO" altLang="es-CO"/>
          </a:p>
        </p:txBody>
      </p:sp>
    </p:spTree>
    <p:extLst>
      <p:ext uri="{BB962C8B-B14F-4D97-AF65-F5344CB8AC3E}">
        <p14:creationId xmlns:p14="http://schemas.microsoft.com/office/powerpoint/2010/main" val="2358855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s-ES" dirty="0"/>
              <a:t>Es importante aceptar que las soluciones de Big Data no son necesarias para todas las empresas. Por ejemplo, es posible que algunas empresas simplemente no generen suficientes datos para garantizar el entorno Big Data.  </a:t>
            </a:r>
          </a:p>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30</a:t>
            </a:fld>
            <a:endParaRPr lang="es-CO" altLang="es-CO"/>
          </a:p>
        </p:txBody>
      </p:sp>
    </p:spTree>
    <p:extLst>
      <p:ext uri="{BB962C8B-B14F-4D97-AF65-F5344CB8AC3E}">
        <p14:creationId xmlns:p14="http://schemas.microsoft.com/office/powerpoint/2010/main" val="1556989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31</a:t>
            </a:fld>
            <a:endParaRPr lang="es-CO" altLang="es-CO"/>
          </a:p>
        </p:txBody>
      </p:sp>
    </p:spTree>
    <p:extLst>
      <p:ext uri="{BB962C8B-B14F-4D97-AF65-F5344CB8AC3E}">
        <p14:creationId xmlns:p14="http://schemas.microsoft.com/office/powerpoint/2010/main" val="824672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etapa  de  identificación  de  datos  está orientada a identificar los </a:t>
            </a:r>
            <a:r>
              <a:rPr lang="es-ES" dirty="0" err="1"/>
              <a:t>datasets</a:t>
            </a:r>
            <a:r>
              <a:rPr lang="es-ES" dirty="0"/>
              <a:t> necesarios para  el  proyecto  de  análisis,  así  como  las fuentes de los mismos. </a:t>
            </a:r>
          </a:p>
          <a:p>
            <a:r>
              <a:rPr lang="es-ES" dirty="0"/>
              <a:t>Identificar  una  amplia  variedad  de  fuentes  de datos  puede  aumentar  la  probabilidad  de encontrar patrones y correlaciones ocultos.</a:t>
            </a:r>
          </a:p>
          <a:p>
            <a:r>
              <a:rPr lang="es-ES" dirty="0"/>
              <a:t> Por ejemplo,  puede  ser  útil  identificar  la  mayor cantidad  de  tipos  de  fuentes  de  datos relacionados  y  de  información  posible,  en especial cuando no hay certeza sobre qué se </a:t>
            </a:r>
          </a:p>
          <a:p>
            <a:r>
              <a:rPr lang="es-ES" dirty="0"/>
              <a:t>busca exactamente. </a:t>
            </a:r>
          </a:p>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32</a:t>
            </a:fld>
            <a:endParaRPr lang="es-CO" altLang="es-CO"/>
          </a:p>
        </p:txBody>
      </p:sp>
    </p:spTree>
    <p:extLst>
      <p:ext uri="{BB962C8B-B14F-4D97-AF65-F5344CB8AC3E}">
        <p14:creationId xmlns:p14="http://schemas.microsoft.com/office/powerpoint/2010/main" val="1483089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a:t>Los  datos  clasificados  como  “corruptos” pueden  incluir  registros  de  valores  faltantes, sin  sentido  o  tipos  de  datos  inválidos.  </a:t>
            </a:r>
          </a:p>
          <a:p>
            <a:r>
              <a:rPr lang="es-ES" sz="1200" dirty="0"/>
              <a:t>Es posible  que  los  datos  eliminados  para  cierto análisis sean de valor para un tipo de análisis diferente.  </a:t>
            </a:r>
          </a:p>
          <a:p>
            <a:r>
              <a:rPr lang="es-ES" dirty="0"/>
              <a:t>Se puede agregar </a:t>
            </a:r>
            <a:r>
              <a:rPr lang="es-ES" dirty="0" err="1"/>
              <a:t>metadata</a:t>
            </a:r>
            <a:r>
              <a:rPr lang="es-ES" dirty="0"/>
              <a:t> por medio de la automatización de datos que provienen de fuentes de  datos  internas  y  externas,  como  se  muestra  en  la  </a:t>
            </a:r>
            <a:r>
              <a:rPr lang="es-ES" u="sng" dirty="0"/>
              <a:t>figura</a:t>
            </a:r>
            <a:r>
              <a:rPr lang="es-ES" dirty="0"/>
              <a:t>,  con  el  fin  de  mejorar  la clasificación  y  las  consultas.  </a:t>
            </a:r>
          </a:p>
          <a:p>
            <a:r>
              <a:rPr lang="es-ES" dirty="0"/>
              <a:t>Algunos  ejemplos  de  </a:t>
            </a:r>
            <a:r>
              <a:rPr lang="es-ES" dirty="0" err="1"/>
              <a:t>metadata</a:t>
            </a:r>
            <a:r>
              <a:rPr lang="es-ES" dirty="0"/>
              <a:t>  agregados  son  el  tamaño  y  la estructura del </a:t>
            </a:r>
            <a:r>
              <a:rPr lang="es-ES" dirty="0" err="1"/>
              <a:t>dataset</a:t>
            </a:r>
            <a:r>
              <a:rPr lang="es-ES" dirty="0"/>
              <a:t>, información sobre la fuente, fecha y hora de creación o recopilación, e información específica de idioma. </a:t>
            </a:r>
          </a:p>
          <a:p>
            <a:r>
              <a:rPr lang="es-ES" dirty="0"/>
              <a:t>Es imprescindible que la </a:t>
            </a:r>
            <a:r>
              <a:rPr lang="es-ES" dirty="0" err="1"/>
              <a:t>metadata</a:t>
            </a:r>
            <a:r>
              <a:rPr lang="es-ES" dirty="0"/>
              <a:t> sea legible por máquina y sea transmitida a las etapas de análisis posteriores. Esto ayuda a mantener la procedencia de los datos a través del ciclo de vida de análisis de Big Data, lo cual contribuye a establecer y conservar la exactitud y calidad de los datos. </a:t>
            </a:r>
          </a:p>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33</a:t>
            </a:fld>
            <a:endParaRPr lang="es-CO" altLang="es-CO"/>
          </a:p>
        </p:txBody>
      </p:sp>
    </p:spTree>
    <p:extLst>
      <p:ext uri="{BB962C8B-B14F-4D97-AF65-F5344CB8AC3E}">
        <p14:creationId xmlns:p14="http://schemas.microsoft.com/office/powerpoint/2010/main" val="2470585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a:t>Los  datos  clasificados  como  “corruptos” pueden  incluir  registros  de  valores  faltantes, sin  sentido  o  tipos  de  datos  inválidos.  </a:t>
            </a:r>
          </a:p>
          <a:p>
            <a:r>
              <a:rPr lang="es-ES" sz="1200" dirty="0"/>
              <a:t>Es posible  que  los  datos  eliminados  para  cierto análisis sean de valor para un tipo de análisis diferente.  </a:t>
            </a:r>
          </a:p>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34</a:t>
            </a:fld>
            <a:endParaRPr lang="es-CO" altLang="es-CO"/>
          </a:p>
        </p:txBody>
      </p:sp>
    </p:spTree>
    <p:extLst>
      <p:ext uri="{BB962C8B-B14F-4D97-AF65-F5344CB8AC3E}">
        <p14:creationId xmlns:p14="http://schemas.microsoft.com/office/powerpoint/2010/main" val="2808615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a:t>Los  datos  clasificados  como  “corruptos” pueden  incluir  registros  de  valores  faltantes, sin  sentido  o  tipos  de  datos  inválidos.  </a:t>
            </a:r>
          </a:p>
          <a:p>
            <a:r>
              <a:rPr lang="es-ES" sz="1200" dirty="0"/>
              <a:t>Es posible  que  los  datos  eliminados  para  cierto análisis sean de valor para un tipo de análisis diferente.  </a:t>
            </a:r>
          </a:p>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35</a:t>
            </a:fld>
            <a:endParaRPr lang="es-CO" altLang="es-CO"/>
          </a:p>
        </p:txBody>
      </p:sp>
    </p:spTree>
    <p:extLst>
      <p:ext uri="{BB962C8B-B14F-4D97-AF65-F5344CB8AC3E}">
        <p14:creationId xmlns:p14="http://schemas.microsoft.com/office/powerpoint/2010/main" val="688679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datos  pueden  estar  distribuidos  entre múltiples  </a:t>
            </a:r>
            <a:r>
              <a:rPr lang="es-ES" dirty="0" err="1"/>
              <a:t>datasets</a:t>
            </a:r>
            <a:r>
              <a:rPr lang="es-ES" dirty="0"/>
              <a:t>,  lo  que  implica  que  los </a:t>
            </a:r>
            <a:r>
              <a:rPr lang="es-ES" dirty="0" err="1"/>
              <a:t>datasets</a:t>
            </a:r>
            <a:r>
              <a:rPr lang="es-ES" dirty="0"/>
              <a:t>  deben  ser  combinados  por  medio  de campos comunes;  por  ejemplo,  por  fecha  o  ID. En  otros  casos,  los  mismos  campos  de  datos pueden  aparecer  en  múltiples  </a:t>
            </a:r>
            <a:r>
              <a:rPr lang="es-ES" dirty="0" err="1"/>
              <a:t>datasets</a:t>
            </a:r>
            <a:r>
              <a:rPr lang="es-ES" dirty="0"/>
              <a:t>;  por ejemplo, una fecha de nacimiento. </a:t>
            </a:r>
          </a:p>
          <a:p>
            <a:r>
              <a:rPr lang="es-ES" dirty="0"/>
              <a:t>Ya  sea que  se  requiera  agregar datos o no,  es  importante  entender  que  los  mismos datos  pueden  ser  almacenados  de  formas diferentes. Es posible que una forma sea más apropiada para un tipo de análisis particular que otra.</a:t>
            </a:r>
          </a:p>
          <a:p>
            <a:r>
              <a:rPr lang="es-ES" dirty="0"/>
              <a:t>Por ejemplo, los datos almacenados como BLOB se usarían muy poco si el análisis debe acceder a campos individuales de datos. </a:t>
            </a:r>
          </a:p>
          <a:p>
            <a:r>
              <a:rPr lang="es-ES" dirty="0"/>
              <a:t>Una  estructura  de  datos  unificada  por  una  solución  de  Big  Data  puede  actuar  como  un denominador  común  que  puede  ser  usado  para  una  variedad  de  técnicas  y  proyectos  de análisis. Para esto, puede ser necesario establecer un depósito central y estándar; por ejemplo, una base de datos NoSQL</a:t>
            </a:r>
          </a:p>
          <a:p>
            <a:endParaRPr lang="es-ES" dirty="0"/>
          </a:p>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36</a:t>
            </a:fld>
            <a:endParaRPr lang="es-CO" altLang="es-CO"/>
          </a:p>
        </p:txBody>
      </p:sp>
    </p:spTree>
    <p:extLst>
      <p:ext uri="{BB962C8B-B14F-4D97-AF65-F5344CB8AC3E}">
        <p14:creationId xmlns:p14="http://schemas.microsoft.com/office/powerpoint/2010/main" val="3391793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Pintar graficas</a:t>
            </a:r>
            <a:endParaRPr lang="es-ES" dirty="0"/>
          </a:p>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8</a:t>
            </a:fld>
            <a:endParaRPr lang="es-CO" altLang="es-CO"/>
          </a:p>
        </p:txBody>
      </p:sp>
    </p:spTree>
    <p:extLst>
      <p:ext uri="{BB962C8B-B14F-4D97-AF65-F5344CB8AC3E}">
        <p14:creationId xmlns:p14="http://schemas.microsoft.com/office/powerpoint/2010/main" val="3089303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s-ES" dirty="0" err="1"/>
              <a:t>Confirmactorio</a:t>
            </a:r>
            <a:r>
              <a:rPr lang="es-ES" dirty="0"/>
              <a:t> : Enfoque deductivo , se propone la causa del fenómeno investigado. </a:t>
            </a:r>
            <a:endParaRPr lang="es-CO" dirty="0"/>
          </a:p>
          <a:p>
            <a:endParaRPr lang="es-ES" dirty="0"/>
          </a:p>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37</a:t>
            </a:fld>
            <a:endParaRPr lang="es-CO" altLang="es-CO"/>
          </a:p>
        </p:txBody>
      </p:sp>
    </p:spTree>
    <p:extLst>
      <p:ext uri="{BB962C8B-B14F-4D97-AF65-F5344CB8AC3E}">
        <p14:creationId xmlns:p14="http://schemas.microsoft.com/office/powerpoint/2010/main" val="2714378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s-ES" dirty="0" err="1"/>
              <a:t>Confirmactorio</a:t>
            </a:r>
            <a:r>
              <a:rPr lang="es-ES" dirty="0"/>
              <a:t> : Enfoque deductivo , se propone la causa del fenómeno investigado. </a:t>
            </a:r>
            <a:endParaRPr lang="es-CO" dirty="0"/>
          </a:p>
          <a:p>
            <a:endParaRPr lang="es-ES" dirty="0"/>
          </a:p>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38</a:t>
            </a:fld>
            <a:endParaRPr lang="es-CO" altLang="es-CO"/>
          </a:p>
        </p:txBody>
      </p:sp>
    </p:spTree>
    <p:extLst>
      <p:ext uri="{BB962C8B-B14F-4D97-AF65-F5344CB8AC3E}">
        <p14:creationId xmlns:p14="http://schemas.microsoft.com/office/powerpoint/2010/main" val="41390143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s-CO" dirty="0" err="1"/>
              <a:t>Segmentaicón</a:t>
            </a:r>
            <a:r>
              <a:rPr lang="es-CO" dirty="0"/>
              <a:t> de clientes</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s-ES" sz="1200" dirty="0"/>
              <a:t>Un ejemplo es la consolidación de rutas de transporte como parte de un proceso de la cadena de suministros. Los modelos también pueden brindar oportunidades de mejorar la lógica del proceso empresarial. </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s-ES" sz="1200" dirty="0"/>
              <a:t>Por ejemplo, se pueden crear alertas para informar a los usuarios por medio de correo electrónico o mensajes de texto sobre un evento que requiere que los usuarios tomen una acción correctiva. </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endParaRPr lang="es-ES" sz="1200" dirty="0"/>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endParaRPr lang="es-CO" dirty="0"/>
          </a:p>
          <a:p>
            <a:endParaRPr lang="es-ES" dirty="0"/>
          </a:p>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39</a:t>
            </a:fld>
            <a:endParaRPr lang="es-CO" altLang="es-CO"/>
          </a:p>
        </p:txBody>
      </p:sp>
    </p:spTree>
    <p:extLst>
      <p:ext uri="{BB962C8B-B14F-4D97-AF65-F5344CB8AC3E}">
        <p14:creationId xmlns:p14="http://schemas.microsoft.com/office/powerpoint/2010/main" val="2301787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40</a:t>
            </a:fld>
            <a:endParaRPr lang="es-CO" altLang="es-CO"/>
          </a:p>
        </p:txBody>
      </p:sp>
    </p:spTree>
    <p:extLst>
      <p:ext uri="{BB962C8B-B14F-4D97-AF65-F5344CB8AC3E}">
        <p14:creationId xmlns:p14="http://schemas.microsoft.com/office/powerpoint/2010/main" val="17198754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41</a:t>
            </a:fld>
            <a:endParaRPr lang="es-CO" altLang="es-CO"/>
          </a:p>
        </p:txBody>
      </p:sp>
    </p:spTree>
    <p:extLst>
      <p:ext uri="{BB962C8B-B14F-4D97-AF65-F5344CB8AC3E}">
        <p14:creationId xmlns:p14="http://schemas.microsoft.com/office/powerpoint/2010/main" val="3557360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43</a:t>
            </a:fld>
            <a:endParaRPr lang="es-CO" altLang="es-CO"/>
          </a:p>
        </p:txBody>
      </p:sp>
    </p:spTree>
    <p:extLst>
      <p:ext uri="{BB962C8B-B14F-4D97-AF65-F5344CB8AC3E}">
        <p14:creationId xmlns:p14="http://schemas.microsoft.com/office/powerpoint/2010/main" val="40535920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a:t>En informática, un </a:t>
            </a:r>
            <a:r>
              <a:rPr lang="es-ES" sz="1200" dirty="0" err="1"/>
              <a:t>cluster</a:t>
            </a:r>
            <a:r>
              <a:rPr lang="es-ES" sz="1200" dirty="0"/>
              <a:t> es un conjunto perfectamente acoplado de servidores o nodos. Por lo general, estos servidores tienen las mismas especificaciones de hardware y están conectados por medio de una red para trabajar como una sola unidad.</a:t>
            </a:r>
          </a:p>
          <a:p>
            <a:r>
              <a:rPr lang="es-ES" sz="1200" dirty="0"/>
              <a:t> Cada nodo en el </a:t>
            </a:r>
            <a:r>
              <a:rPr lang="es-ES" sz="1200" dirty="0" err="1"/>
              <a:t>cluster</a:t>
            </a:r>
            <a:r>
              <a:rPr lang="es-ES" sz="1200" dirty="0"/>
              <a:t> cuenta con sus propios recursos dedicados —como memoria y disco duro— y ejecuta su propio sistema operativo, igual que un computador de escritorio</a:t>
            </a:r>
            <a:endParaRPr lang="es-ES" sz="1200" dirty="0">
              <a:latin typeface="Century Gothic" panose="020B0502020202020204" pitchFamily="34" charset="0"/>
            </a:endParaRPr>
          </a:p>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44</a:t>
            </a:fld>
            <a:endParaRPr lang="es-CO" altLang="es-CO"/>
          </a:p>
        </p:txBody>
      </p:sp>
    </p:spTree>
    <p:extLst>
      <p:ext uri="{BB962C8B-B14F-4D97-AF65-F5344CB8AC3E}">
        <p14:creationId xmlns:p14="http://schemas.microsoft.com/office/powerpoint/2010/main" val="35825980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45</a:t>
            </a:fld>
            <a:endParaRPr lang="es-CO" altLang="es-CO"/>
          </a:p>
        </p:txBody>
      </p:sp>
    </p:spTree>
    <p:extLst>
      <p:ext uri="{BB962C8B-B14F-4D97-AF65-F5344CB8AC3E}">
        <p14:creationId xmlns:p14="http://schemas.microsoft.com/office/powerpoint/2010/main" val="31007810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base de datos NoSQL es una base de datos no relacional altamente escalable, tolerante a errores y que fue específicamente diseñada para albergar datos sin </a:t>
            </a:r>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46</a:t>
            </a:fld>
            <a:endParaRPr lang="es-CO" altLang="es-CO"/>
          </a:p>
        </p:txBody>
      </p:sp>
    </p:spTree>
    <p:extLst>
      <p:ext uri="{BB962C8B-B14F-4D97-AF65-F5344CB8AC3E}">
        <p14:creationId xmlns:p14="http://schemas.microsoft.com/office/powerpoint/2010/main" val="40090257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procesamiento de datos en paralelo implica la ejecución simultánea de múltiples subtareas que,  en  conjunto,  componen  una  tarea  mayor.  </a:t>
            </a:r>
          </a:p>
          <a:p>
            <a:r>
              <a:rPr lang="es-ES" dirty="0"/>
              <a:t>La  idea  es  reducir  el  tiempo  de  ejecución  al dividir una tarea grande en múltiples tareas más pequeñas. </a:t>
            </a:r>
          </a:p>
          <a:p>
            <a:r>
              <a:rPr lang="es-ES" dirty="0"/>
              <a:t>A pesar de que el procesamiento de datos en paralelo se puede lograr por medio de múltiples máquinas  conectadas  en  red,  lo  más  común  es  utilizar  una  sola  máquina  con  múltiples procesadores o núcleos.</a:t>
            </a:r>
          </a:p>
          <a:p>
            <a:r>
              <a:rPr lang="es-ES" dirty="0"/>
              <a:t>En la figura se visualiza como una tarea se subdivide en 3 sub</a:t>
            </a:r>
            <a:r>
              <a:rPr lang="es-ES" baseline="0" dirty="0"/>
              <a:t> tareas y se procesa cada una de estas en </a:t>
            </a:r>
            <a:r>
              <a:rPr lang="es-ES" baseline="0" dirty="0" err="1"/>
              <a:t>eun</a:t>
            </a:r>
            <a:r>
              <a:rPr lang="es-ES" baseline="0" dirty="0"/>
              <a:t> procesador diferente</a:t>
            </a:r>
            <a:r>
              <a:rPr lang="es-ES" dirty="0"/>
              <a:t> </a:t>
            </a:r>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47</a:t>
            </a:fld>
            <a:endParaRPr lang="es-CO" altLang="es-CO"/>
          </a:p>
        </p:txBody>
      </p:sp>
    </p:spTree>
    <p:extLst>
      <p:ext uri="{BB962C8B-B14F-4D97-AF65-F5344CB8AC3E}">
        <p14:creationId xmlns:p14="http://schemas.microsoft.com/office/powerpoint/2010/main" val="1462309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Pintar graficas</a:t>
            </a:r>
            <a:endParaRPr lang="es-ES" dirty="0"/>
          </a:p>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9</a:t>
            </a:fld>
            <a:endParaRPr lang="es-CO" altLang="es-CO"/>
          </a:p>
        </p:txBody>
      </p:sp>
    </p:spTree>
    <p:extLst>
      <p:ext uri="{BB962C8B-B14F-4D97-AF65-F5344CB8AC3E}">
        <p14:creationId xmlns:p14="http://schemas.microsoft.com/office/powerpoint/2010/main" val="27517645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48</a:t>
            </a:fld>
            <a:endParaRPr lang="es-CO" altLang="es-CO"/>
          </a:p>
        </p:txBody>
      </p:sp>
    </p:spTree>
    <p:extLst>
      <p:ext uri="{BB962C8B-B14F-4D97-AF65-F5344CB8AC3E}">
        <p14:creationId xmlns:p14="http://schemas.microsoft.com/office/powerpoint/2010/main" val="918630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50</a:t>
            </a:fld>
            <a:endParaRPr lang="es-CO" altLang="es-CO"/>
          </a:p>
        </p:txBody>
      </p:sp>
    </p:spTree>
    <p:extLst>
      <p:ext uri="{BB962C8B-B14F-4D97-AF65-F5344CB8AC3E}">
        <p14:creationId xmlns:p14="http://schemas.microsoft.com/office/powerpoint/2010/main" val="28516550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51</a:t>
            </a:fld>
            <a:endParaRPr lang="es-CO" altLang="es-CO"/>
          </a:p>
        </p:txBody>
      </p:sp>
    </p:spTree>
    <p:extLst>
      <p:ext uri="{BB962C8B-B14F-4D97-AF65-F5344CB8AC3E}">
        <p14:creationId xmlns:p14="http://schemas.microsoft.com/office/powerpoint/2010/main" val="39064800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52</a:t>
            </a:fld>
            <a:endParaRPr lang="es-CO" altLang="es-CO"/>
          </a:p>
        </p:txBody>
      </p:sp>
    </p:spTree>
    <p:extLst>
      <p:ext uri="{BB962C8B-B14F-4D97-AF65-F5344CB8AC3E}">
        <p14:creationId xmlns:p14="http://schemas.microsoft.com/office/powerpoint/2010/main" val="23024270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53</a:t>
            </a:fld>
            <a:endParaRPr lang="es-CO" altLang="es-CO"/>
          </a:p>
        </p:txBody>
      </p:sp>
    </p:spTree>
    <p:extLst>
      <p:ext uri="{BB962C8B-B14F-4D97-AF65-F5344CB8AC3E}">
        <p14:creationId xmlns:p14="http://schemas.microsoft.com/office/powerpoint/2010/main" val="19182425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54</a:t>
            </a:fld>
            <a:endParaRPr lang="es-CO" altLang="es-CO"/>
          </a:p>
        </p:txBody>
      </p:sp>
    </p:spTree>
    <p:extLst>
      <p:ext uri="{BB962C8B-B14F-4D97-AF65-F5344CB8AC3E}">
        <p14:creationId xmlns:p14="http://schemas.microsoft.com/office/powerpoint/2010/main" val="16347368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56</a:t>
            </a:fld>
            <a:endParaRPr lang="es-CO" altLang="es-CO"/>
          </a:p>
        </p:txBody>
      </p:sp>
    </p:spTree>
    <p:extLst>
      <p:ext uri="{BB962C8B-B14F-4D97-AF65-F5344CB8AC3E}">
        <p14:creationId xmlns:p14="http://schemas.microsoft.com/office/powerpoint/2010/main" val="7957925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57</a:t>
            </a:fld>
            <a:endParaRPr lang="es-CO" altLang="es-CO"/>
          </a:p>
        </p:txBody>
      </p:sp>
    </p:spTree>
    <p:extLst>
      <p:ext uri="{BB962C8B-B14F-4D97-AF65-F5344CB8AC3E}">
        <p14:creationId xmlns:p14="http://schemas.microsoft.com/office/powerpoint/2010/main" val="4334047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58</a:t>
            </a:fld>
            <a:endParaRPr lang="es-CO" altLang="es-CO"/>
          </a:p>
        </p:txBody>
      </p:sp>
    </p:spTree>
    <p:extLst>
      <p:ext uri="{BB962C8B-B14F-4D97-AF65-F5344CB8AC3E}">
        <p14:creationId xmlns:p14="http://schemas.microsoft.com/office/powerpoint/2010/main" val="39202112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59</a:t>
            </a:fld>
            <a:endParaRPr lang="es-CO" altLang="es-CO"/>
          </a:p>
        </p:txBody>
      </p:sp>
    </p:spTree>
    <p:extLst>
      <p:ext uri="{BB962C8B-B14F-4D97-AF65-F5344CB8AC3E}">
        <p14:creationId xmlns:p14="http://schemas.microsoft.com/office/powerpoint/2010/main" val="1231450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Pintar graficas</a:t>
            </a:r>
            <a:endParaRPr lang="es-ES" dirty="0"/>
          </a:p>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10</a:t>
            </a:fld>
            <a:endParaRPr lang="es-CO" altLang="es-CO"/>
          </a:p>
        </p:txBody>
      </p:sp>
    </p:spTree>
    <p:extLst>
      <p:ext uri="{BB962C8B-B14F-4D97-AF65-F5344CB8AC3E}">
        <p14:creationId xmlns:p14="http://schemas.microsoft.com/office/powerpoint/2010/main" val="17763771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60</a:t>
            </a:fld>
            <a:endParaRPr lang="es-CO" altLang="es-CO"/>
          </a:p>
        </p:txBody>
      </p:sp>
    </p:spTree>
    <p:extLst>
      <p:ext uri="{BB962C8B-B14F-4D97-AF65-F5344CB8AC3E}">
        <p14:creationId xmlns:p14="http://schemas.microsoft.com/office/powerpoint/2010/main" val="9313363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61</a:t>
            </a:fld>
            <a:endParaRPr lang="es-CO" altLang="es-CO"/>
          </a:p>
        </p:txBody>
      </p:sp>
    </p:spTree>
    <p:extLst>
      <p:ext uri="{BB962C8B-B14F-4D97-AF65-F5344CB8AC3E}">
        <p14:creationId xmlns:p14="http://schemas.microsoft.com/office/powerpoint/2010/main" val="30590096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62</a:t>
            </a:fld>
            <a:endParaRPr lang="es-CO" altLang="es-CO"/>
          </a:p>
        </p:txBody>
      </p:sp>
    </p:spTree>
    <p:extLst>
      <p:ext uri="{BB962C8B-B14F-4D97-AF65-F5344CB8AC3E}">
        <p14:creationId xmlns:p14="http://schemas.microsoft.com/office/powerpoint/2010/main" val="19601224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63</a:t>
            </a:fld>
            <a:endParaRPr lang="es-CO" altLang="es-CO"/>
          </a:p>
        </p:txBody>
      </p:sp>
    </p:spTree>
    <p:extLst>
      <p:ext uri="{BB962C8B-B14F-4D97-AF65-F5344CB8AC3E}">
        <p14:creationId xmlns:p14="http://schemas.microsoft.com/office/powerpoint/2010/main" val="22981468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64</a:t>
            </a:fld>
            <a:endParaRPr lang="es-CO" altLang="es-CO"/>
          </a:p>
        </p:txBody>
      </p:sp>
    </p:spTree>
    <p:extLst>
      <p:ext uri="{BB962C8B-B14F-4D97-AF65-F5344CB8AC3E}">
        <p14:creationId xmlns:p14="http://schemas.microsoft.com/office/powerpoint/2010/main" val="39687830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65</a:t>
            </a:fld>
            <a:endParaRPr lang="es-CO" altLang="es-CO"/>
          </a:p>
        </p:txBody>
      </p:sp>
    </p:spTree>
    <p:extLst>
      <p:ext uri="{BB962C8B-B14F-4D97-AF65-F5344CB8AC3E}">
        <p14:creationId xmlns:p14="http://schemas.microsoft.com/office/powerpoint/2010/main" val="2368911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66</a:t>
            </a:fld>
            <a:endParaRPr lang="es-CO" altLang="es-CO"/>
          </a:p>
        </p:txBody>
      </p:sp>
    </p:spTree>
    <p:extLst>
      <p:ext uri="{BB962C8B-B14F-4D97-AF65-F5344CB8AC3E}">
        <p14:creationId xmlns:p14="http://schemas.microsoft.com/office/powerpoint/2010/main" val="9788683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67</a:t>
            </a:fld>
            <a:endParaRPr lang="es-CO" altLang="es-CO"/>
          </a:p>
        </p:txBody>
      </p:sp>
    </p:spTree>
    <p:extLst>
      <p:ext uri="{BB962C8B-B14F-4D97-AF65-F5344CB8AC3E}">
        <p14:creationId xmlns:p14="http://schemas.microsoft.com/office/powerpoint/2010/main" val="19189802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69</a:t>
            </a:fld>
            <a:endParaRPr lang="es-CO" altLang="es-CO"/>
          </a:p>
        </p:txBody>
      </p:sp>
    </p:spTree>
    <p:extLst>
      <p:ext uri="{BB962C8B-B14F-4D97-AF65-F5344CB8AC3E}">
        <p14:creationId xmlns:p14="http://schemas.microsoft.com/office/powerpoint/2010/main" val="27533213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70</a:t>
            </a:fld>
            <a:endParaRPr lang="es-CO" altLang="es-CO"/>
          </a:p>
        </p:txBody>
      </p:sp>
    </p:spTree>
    <p:extLst>
      <p:ext uri="{BB962C8B-B14F-4D97-AF65-F5344CB8AC3E}">
        <p14:creationId xmlns:p14="http://schemas.microsoft.com/office/powerpoint/2010/main" val="3463443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Pintar </a:t>
            </a:r>
            <a:r>
              <a:rPr lang="es-ES" sz="1200" kern="1200" dirty="0" err="1">
                <a:solidFill>
                  <a:schemeClr val="tx1"/>
                </a:solidFill>
                <a:effectLst/>
                <a:latin typeface="+mn-lt"/>
                <a:ea typeface="+mn-ea"/>
                <a:cs typeface="+mn-cs"/>
              </a:rPr>
              <a:t>graficA</a:t>
            </a:r>
            <a:r>
              <a:rPr lang="es-ES" sz="1200" kern="1200" dirty="0">
                <a:solidFill>
                  <a:schemeClr val="tx1"/>
                </a:solidFill>
                <a:effectLst/>
                <a:latin typeface="+mn-lt"/>
                <a:ea typeface="+mn-ea"/>
                <a:cs typeface="+mn-cs"/>
              </a:rPr>
              <a:t> diferencia de los datos estructurados, los datos sin estructurar normalmente requieren una lógica especial o personalizada al momento de ser </a:t>
            </a:r>
            <a:r>
              <a:rPr lang="es-ES" sz="1200" kern="1200" dirty="0" err="1">
                <a:solidFill>
                  <a:schemeClr val="tx1"/>
                </a:solidFill>
                <a:effectLst/>
                <a:latin typeface="+mn-lt"/>
                <a:ea typeface="+mn-ea"/>
                <a:cs typeface="+mn-cs"/>
              </a:rPr>
              <a:t>preprocesados</a:t>
            </a:r>
            <a:r>
              <a:rPr lang="es-ES" sz="1200" kern="1200" dirty="0">
                <a:solidFill>
                  <a:schemeClr val="tx1"/>
                </a:solidFill>
                <a:effectLst/>
                <a:latin typeface="+mn-lt"/>
                <a:ea typeface="+mn-ea"/>
                <a:cs typeface="+mn-cs"/>
              </a:rPr>
              <a:t> y almacenados.</a:t>
            </a:r>
          </a:p>
          <a:p>
            <a:r>
              <a:rPr lang="es-ES" sz="1200" kern="1200" dirty="0">
                <a:solidFill>
                  <a:schemeClr val="tx1"/>
                </a:solidFill>
                <a:effectLst/>
                <a:latin typeface="+mn-lt"/>
                <a:ea typeface="+mn-ea"/>
                <a:cs typeface="+mn-cs"/>
              </a:rPr>
              <a:t>No pueden ser procesados ni consultados intrínsecamente por medio de SQL ni de otras características tradicionales de programación, y usualmente no se corresponden bien con las bases de datos relacionales. </a:t>
            </a:r>
          </a:p>
          <a:p>
            <a:r>
              <a:rPr lang="es-ES" sz="1200" kern="1200" dirty="0">
                <a:solidFill>
                  <a:schemeClr val="tx1"/>
                </a:solidFill>
                <a:effectLst/>
                <a:latin typeface="+mn-lt"/>
                <a:ea typeface="+mn-ea"/>
                <a:cs typeface="+mn-cs"/>
              </a:rPr>
              <a:t>Una base de datos NoSQL es una base de datos no relacional que puede ser utilizada para almacenar datos sin estructurar y datos estructurados. </a:t>
            </a:r>
          </a:p>
          <a:p>
            <a:r>
              <a:rPr lang="es-ES" sz="1200" kern="1200" dirty="0">
                <a:solidFill>
                  <a:schemeClr val="tx1"/>
                </a:solidFill>
                <a:effectLst/>
                <a:latin typeface="+mn-lt"/>
                <a:ea typeface="+mn-ea"/>
                <a:cs typeface="+mn-cs"/>
              </a:rPr>
              <a:t>NoSQL es examinado a fondo en el </a:t>
            </a:r>
            <a:r>
              <a:rPr lang="es-ES" sz="1200" i="1" kern="1200" dirty="0">
                <a:solidFill>
                  <a:schemeClr val="tx1"/>
                </a:solidFill>
                <a:effectLst/>
                <a:latin typeface="+mn-lt"/>
                <a:ea typeface="+mn-ea"/>
                <a:cs typeface="+mn-cs"/>
              </a:rPr>
              <a:t>Módulo 2: Conceptos de análisis y tecnología de Big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as</a:t>
            </a:r>
            <a:endParaRPr lang="es-ES" dirty="0"/>
          </a:p>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11</a:t>
            </a:fld>
            <a:endParaRPr lang="es-CO" altLang="es-CO"/>
          </a:p>
        </p:txBody>
      </p:sp>
    </p:spTree>
    <p:extLst>
      <p:ext uri="{BB962C8B-B14F-4D97-AF65-F5344CB8AC3E}">
        <p14:creationId xmlns:p14="http://schemas.microsoft.com/office/powerpoint/2010/main" val="10797526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71</a:t>
            </a:fld>
            <a:endParaRPr lang="es-CO" altLang="es-CO"/>
          </a:p>
        </p:txBody>
      </p:sp>
    </p:spTree>
    <p:extLst>
      <p:ext uri="{BB962C8B-B14F-4D97-AF65-F5344CB8AC3E}">
        <p14:creationId xmlns:p14="http://schemas.microsoft.com/office/powerpoint/2010/main" val="17438471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72</a:t>
            </a:fld>
            <a:endParaRPr lang="es-CO" altLang="es-CO"/>
          </a:p>
        </p:txBody>
      </p:sp>
    </p:spTree>
    <p:extLst>
      <p:ext uri="{BB962C8B-B14F-4D97-AF65-F5344CB8AC3E}">
        <p14:creationId xmlns:p14="http://schemas.microsoft.com/office/powerpoint/2010/main" val="42914310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73</a:t>
            </a:fld>
            <a:endParaRPr lang="es-CO" altLang="es-CO"/>
          </a:p>
        </p:txBody>
      </p:sp>
    </p:spTree>
    <p:extLst>
      <p:ext uri="{BB962C8B-B14F-4D97-AF65-F5344CB8AC3E}">
        <p14:creationId xmlns:p14="http://schemas.microsoft.com/office/powerpoint/2010/main" val="8597897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74</a:t>
            </a:fld>
            <a:endParaRPr lang="es-CO" altLang="es-CO"/>
          </a:p>
        </p:txBody>
      </p:sp>
    </p:spTree>
    <p:extLst>
      <p:ext uri="{BB962C8B-B14F-4D97-AF65-F5344CB8AC3E}">
        <p14:creationId xmlns:p14="http://schemas.microsoft.com/office/powerpoint/2010/main" val="15544728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76</a:t>
            </a:fld>
            <a:endParaRPr lang="es-CO" altLang="es-CO"/>
          </a:p>
        </p:txBody>
      </p:sp>
    </p:spTree>
    <p:extLst>
      <p:ext uri="{BB962C8B-B14F-4D97-AF65-F5344CB8AC3E}">
        <p14:creationId xmlns:p14="http://schemas.microsoft.com/office/powerpoint/2010/main" val="18829570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77</a:t>
            </a:fld>
            <a:endParaRPr lang="es-CO" altLang="es-CO"/>
          </a:p>
        </p:txBody>
      </p:sp>
    </p:spTree>
    <p:extLst>
      <p:ext uri="{BB962C8B-B14F-4D97-AF65-F5344CB8AC3E}">
        <p14:creationId xmlns:p14="http://schemas.microsoft.com/office/powerpoint/2010/main" val="10394026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78</a:t>
            </a:fld>
            <a:endParaRPr lang="es-CO" altLang="es-CO"/>
          </a:p>
        </p:txBody>
      </p:sp>
    </p:spTree>
    <p:extLst>
      <p:ext uri="{BB962C8B-B14F-4D97-AF65-F5344CB8AC3E}">
        <p14:creationId xmlns:p14="http://schemas.microsoft.com/office/powerpoint/2010/main" val="2449168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79</a:t>
            </a:fld>
            <a:endParaRPr lang="es-CO" altLang="es-CO"/>
          </a:p>
        </p:txBody>
      </p:sp>
    </p:spTree>
    <p:extLst>
      <p:ext uri="{BB962C8B-B14F-4D97-AF65-F5344CB8AC3E}">
        <p14:creationId xmlns:p14="http://schemas.microsoft.com/office/powerpoint/2010/main" val="41425264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80</a:t>
            </a:fld>
            <a:endParaRPr lang="es-CO" altLang="es-CO"/>
          </a:p>
        </p:txBody>
      </p:sp>
    </p:spTree>
    <p:extLst>
      <p:ext uri="{BB962C8B-B14F-4D97-AF65-F5344CB8AC3E}">
        <p14:creationId xmlns:p14="http://schemas.microsoft.com/office/powerpoint/2010/main" val="10810470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81</a:t>
            </a:fld>
            <a:endParaRPr lang="es-CO" altLang="es-CO"/>
          </a:p>
        </p:txBody>
      </p:sp>
    </p:spTree>
    <p:extLst>
      <p:ext uri="{BB962C8B-B14F-4D97-AF65-F5344CB8AC3E}">
        <p14:creationId xmlns:p14="http://schemas.microsoft.com/office/powerpoint/2010/main" val="2803023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12</a:t>
            </a:fld>
            <a:endParaRPr lang="es-CO" altLang="es-CO"/>
          </a:p>
        </p:txBody>
      </p:sp>
    </p:spTree>
    <p:extLst>
      <p:ext uri="{BB962C8B-B14F-4D97-AF65-F5344CB8AC3E}">
        <p14:creationId xmlns:p14="http://schemas.microsoft.com/office/powerpoint/2010/main" val="25317146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D9D0AF-3148-4ADE-B536-09475309C515}"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03801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84</a:t>
            </a:fld>
            <a:endParaRPr lang="es-CO" altLang="es-CO"/>
          </a:p>
        </p:txBody>
      </p:sp>
    </p:spTree>
    <p:extLst>
      <p:ext uri="{BB962C8B-B14F-4D97-AF65-F5344CB8AC3E}">
        <p14:creationId xmlns:p14="http://schemas.microsoft.com/office/powerpoint/2010/main" val="10128382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85</a:t>
            </a:fld>
            <a:endParaRPr lang="es-CO" altLang="es-CO"/>
          </a:p>
        </p:txBody>
      </p:sp>
    </p:spTree>
    <p:extLst>
      <p:ext uri="{BB962C8B-B14F-4D97-AF65-F5344CB8AC3E}">
        <p14:creationId xmlns:p14="http://schemas.microsoft.com/office/powerpoint/2010/main" val="2737740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86</a:t>
            </a:fld>
            <a:endParaRPr lang="es-CO" altLang="es-CO"/>
          </a:p>
        </p:txBody>
      </p:sp>
    </p:spTree>
    <p:extLst>
      <p:ext uri="{BB962C8B-B14F-4D97-AF65-F5344CB8AC3E}">
        <p14:creationId xmlns:p14="http://schemas.microsoft.com/office/powerpoint/2010/main" val="9416304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87</a:t>
            </a:fld>
            <a:endParaRPr lang="es-CO" altLang="es-CO"/>
          </a:p>
        </p:txBody>
      </p:sp>
    </p:spTree>
    <p:extLst>
      <p:ext uri="{BB962C8B-B14F-4D97-AF65-F5344CB8AC3E}">
        <p14:creationId xmlns:p14="http://schemas.microsoft.com/office/powerpoint/2010/main" val="42926579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88</a:t>
            </a:fld>
            <a:endParaRPr lang="es-CO" altLang="es-CO"/>
          </a:p>
        </p:txBody>
      </p:sp>
    </p:spTree>
    <p:extLst>
      <p:ext uri="{BB962C8B-B14F-4D97-AF65-F5344CB8AC3E}">
        <p14:creationId xmlns:p14="http://schemas.microsoft.com/office/powerpoint/2010/main" val="16355560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89</a:t>
            </a:fld>
            <a:endParaRPr lang="es-CO" altLang="es-CO"/>
          </a:p>
        </p:txBody>
      </p:sp>
    </p:spTree>
    <p:extLst>
      <p:ext uri="{BB962C8B-B14F-4D97-AF65-F5344CB8AC3E}">
        <p14:creationId xmlns:p14="http://schemas.microsoft.com/office/powerpoint/2010/main" val="18313104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90</a:t>
            </a:fld>
            <a:endParaRPr lang="es-CO" altLang="es-CO"/>
          </a:p>
        </p:txBody>
      </p:sp>
    </p:spTree>
    <p:extLst>
      <p:ext uri="{BB962C8B-B14F-4D97-AF65-F5344CB8AC3E}">
        <p14:creationId xmlns:p14="http://schemas.microsoft.com/office/powerpoint/2010/main" val="11384501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91</a:t>
            </a:fld>
            <a:endParaRPr lang="es-CO" altLang="es-CO"/>
          </a:p>
        </p:txBody>
      </p:sp>
    </p:spTree>
    <p:extLst>
      <p:ext uri="{BB962C8B-B14F-4D97-AF65-F5344CB8AC3E}">
        <p14:creationId xmlns:p14="http://schemas.microsoft.com/office/powerpoint/2010/main" val="15661125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98</a:t>
            </a:fld>
            <a:endParaRPr lang="es-CO" altLang="es-CO"/>
          </a:p>
        </p:txBody>
      </p:sp>
    </p:spTree>
    <p:extLst>
      <p:ext uri="{BB962C8B-B14F-4D97-AF65-F5344CB8AC3E}">
        <p14:creationId xmlns:p14="http://schemas.microsoft.com/office/powerpoint/2010/main" val="1700914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13</a:t>
            </a:fld>
            <a:endParaRPr lang="es-CO" altLang="es-CO"/>
          </a:p>
        </p:txBody>
      </p:sp>
    </p:spTree>
    <p:extLst>
      <p:ext uri="{BB962C8B-B14F-4D97-AF65-F5344CB8AC3E}">
        <p14:creationId xmlns:p14="http://schemas.microsoft.com/office/powerpoint/2010/main" val="27859019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99</a:t>
            </a:fld>
            <a:endParaRPr lang="es-CO" altLang="es-CO"/>
          </a:p>
        </p:txBody>
      </p:sp>
    </p:spTree>
    <p:extLst>
      <p:ext uri="{BB962C8B-B14F-4D97-AF65-F5344CB8AC3E}">
        <p14:creationId xmlns:p14="http://schemas.microsoft.com/office/powerpoint/2010/main" val="25951669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100</a:t>
            </a:fld>
            <a:endParaRPr lang="es-CO" altLang="es-CO"/>
          </a:p>
        </p:txBody>
      </p:sp>
    </p:spTree>
    <p:extLst>
      <p:ext uri="{BB962C8B-B14F-4D97-AF65-F5344CB8AC3E}">
        <p14:creationId xmlns:p14="http://schemas.microsoft.com/office/powerpoint/2010/main" val="3802761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101</a:t>
            </a:fld>
            <a:endParaRPr lang="es-CO" altLang="es-CO"/>
          </a:p>
        </p:txBody>
      </p:sp>
    </p:spTree>
    <p:extLst>
      <p:ext uri="{BB962C8B-B14F-4D97-AF65-F5344CB8AC3E}">
        <p14:creationId xmlns:p14="http://schemas.microsoft.com/office/powerpoint/2010/main" val="28207563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103</a:t>
            </a:fld>
            <a:endParaRPr lang="es-CO" altLang="es-CO"/>
          </a:p>
        </p:txBody>
      </p:sp>
    </p:spTree>
    <p:extLst>
      <p:ext uri="{BB962C8B-B14F-4D97-AF65-F5344CB8AC3E}">
        <p14:creationId xmlns:p14="http://schemas.microsoft.com/office/powerpoint/2010/main" val="23913450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104</a:t>
            </a:fld>
            <a:endParaRPr lang="es-CO" altLang="es-CO"/>
          </a:p>
        </p:txBody>
      </p:sp>
    </p:spTree>
    <p:extLst>
      <p:ext uri="{BB962C8B-B14F-4D97-AF65-F5344CB8AC3E}">
        <p14:creationId xmlns:p14="http://schemas.microsoft.com/office/powerpoint/2010/main" val="12651963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105</a:t>
            </a:fld>
            <a:endParaRPr lang="es-CO" altLang="es-CO"/>
          </a:p>
        </p:txBody>
      </p:sp>
    </p:spTree>
    <p:extLst>
      <p:ext uri="{BB962C8B-B14F-4D97-AF65-F5344CB8AC3E}">
        <p14:creationId xmlns:p14="http://schemas.microsoft.com/office/powerpoint/2010/main" val="36204154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106</a:t>
            </a:fld>
            <a:endParaRPr lang="es-CO" altLang="es-CO"/>
          </a:p>
        </p:txBody>
      </p:sp>
    </p:spTree>
    <p:extLst>
      <p:ext uri="{BB962C8B-B14F-4D97-AF65-F5344CB8AC3E}">
        <p14:creationId xmlns:p14="http://schemas.microsoft.com/office/powerpoint/2010/main" val="28006361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s-ES" sz="1200" kern="1200" dirty="0">
                <a:solidFill>
                  <a:schemeClr val="tx1"/>
                </a:solidFill>
                <a:effectLst/>
                <a:latin typeface="+mn-lt"/>
                <a:ea typeface="+mn-ea"/>
                <a:cs typeface="+mn-cs"/>
              </a:rPr>
              <a:t>Las capas por lotes y de servicio representan el segmento por lotes. La capa de velocidad representa un segmento del tiempo real, mientras que la capa de consultas consiste en la interfaz de consultas de la arquitectura Lambda. </a:t>
            </a:r>
          </a:p>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107</a:t>
            </a:fld>
            <a:endParaRPr lang="es-CO" altLang="es-CO"/>
          </a:p>
        </p:txBody>
      </p:sp>
    </p:spTree>
    <p:extLst>
      <p:ext uri="{BB962C8B-B14F-4D97-AF65-F5344CB8AC3E}">
        <p14:creationId xmlns:p14="http://schemas.microsoft.com/office/powerpoint/2010/main" val="37198991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112</a:t>
            </a:fld>
            <a:endParaRPr lang="es-CO" altLang="es-CO"/>
          </a:p>
        </p:txBody>
      </p:sp>
    </p:spTree>
    <p:extLst>
      <p:ext uri="{BB962C8B-B14F-4D97-AF65-F5344CB8AC3E}">
        <p14:creationId xmlns:p14="http://schemas.microsoft.com/office/powerpoint/2010/main" val="1374426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a:defRPr/>
            </a:pPr>
            <a:fld id="{AFB27215-9B63-4E3A-BEE3-750052A2BF92}" type="slidenum">
              <a:rPr lang="es-CO" altLang="es-CO" smtClean="0"/>
              <a:pPr>
                <a:defRPr/>
              </a:pPr>
              <a:t>15</a:t>
            </a:fld>
            <a:endParaRPr lang="es-CO" altLang="es-CO"/>
          </a:p>
        </p:txBody>
      </p:sp>
    </p:spTree>
    <p:extLst>
      <p:ext uri="{BB962C8B-B14F-4D97-AF65-F5344CB8AC3E}">
        <p14:creationId xmlns:p14="http://schemas.microsoft.com/office/powerpoint/2010/main" val="33522113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jpe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4" name="Imagen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79117" y="3644900"/>
            <a:ext cx="4224867" cy="270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8 Grupo"/>
          <p:cNvGrpSpPr>
            <a:grpSpLocks/>
          </p:cNvGrpSpPr>
          <p:nvPr/>
        </p:nvGrpSpPr>
        <p:grpSpPr bwMode="auto">
          <a:xfrm>
            <a:off x="116418" y="5084764"/>
            <a:ext cx="6362700" cy="1373187"/>
            <a:chOff x="87680" y="5301208"/>
            <a:chExt cx="4772352" cy="1371911"/>
          </a:xfrm>
        </p:grpSpPr>
        <p:grpSp>
          <p:nvGrpSpPr>
            <p:cNvPr id="6" name="6 Grupo"/>
            <p:cNvGrpSpPr>
              <a:grpSpLocks/>
            </p:cNvGrpSpPr>
            <p:nvPr/>
          </p:nvGrpSpPr>
          <p:grpSpPr bwMode="auto">
            <a:xfrm>
              <a:off x="1331640" y="5301208"/>
              <a:ext cx="3528392" cy="1291811"/>
              <a:chOff x="107504" y="5336719"/>
              <a:chExt cx="3664159" cy="1341518"/>
            </a:xfrm>
          </p:grpSpPr>
          <p:pic>
            <p:nvPicPr>
              <p:cNvPr id="8" name="Imagen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5445224"/>
                <a:ext cx="994787" cy="118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3 Image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5445960"/>
                <a:ext cx="1143879" cy="1121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n 5" descr="LogoFirmaCorreoABET.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504" y="5336719"/>
                <a:ext cx="1152128" cy="1341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 name="7 Imagen"/>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7680" y="5327395"/>
              <a:ext cx="1171952" cy="1345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21 Rectángulo"/>
          <p:cNvSpPr/>
          <p:nvPr/>
        </p:nvSpPr>
        <p:spPr>
          <a:xfrm>
            <a:off x="11328401" y="0"/>
            <a:ext cx="912284" cy="6858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CO"/>
          </a:p>
        </p:txBody>
      </p:sp>
      <p:sp>
        <p:nvSpPr>
          <p:cNvPr id="12" name="22 Rectángulo"/>
          <p:cNvSpPr/>
          <p:nvPr/>
        </p:nvSpPr>
        <p:spPr>
          <a:xfrm>
            <a:off x="11328401" y="5300664"/>
            <a:ext cx="912284" cy="68738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CO"/>
          </a:p>
        </p:txBody>
      </p:sp>
      <p:sp>
        <p:nvSpPr>
          <p:cNvPr id="2" name="1 Título"/>
          <p:cNvSpPr>
            <a:spLocks noGrp="1"/>
          </p:cNvSpPr>
          <p:nvPr>
            <p:ph type="ctrTitle"/>
          </p:nvPr>
        </p:nvSpPr>
        <p:spPr>
          <a:xfrm>
            <a:off x="626368" y="908721"/>
            <a:ext cx="10363200" cy="1470025"/>
          </a:xfrm>
        </p:spPr>
        <p:txBody>
          <a:bodyPr>
            <a:normAutofit/>
          </a:bodyPr>
          <a:lstStyle>
            <a:lvl1pPr>
              <a:defRPr lang="es-CO" sz="3600" b="1" kern="1200" spc="-100" dirty="0">
                <a:ln>
                  <a:noFill/>
                </a:ln>
                <a:solidFill>
                  <a:schemeClr val="accent5">
                    <a:lumMod val="50000"/>
                  </a:schemeClr>
                </a:solidFill>
                <a:latin typeface="Myriad Pro" pitchFamily="34" charset="0"/>
                <a:ea typeface="+mj-ea"/>
                <a:cs typeface="+mj-cs"/>
              </a:defRPr>
            </a:lvl1pPr>
          </a:lstStyle>
          <a:p>
            <a:r>
              <a:rPr lang="es-ES"/>
              <a:t>Haga clic para modificar el estilo de título del patrón</a:t>
            </a:r>
            <a:endParaRPr lang="es-CO" dirty="0"/>
          </a:p>
        </p:txBody>
      </p:sp>
      <p:sp>
        <p:nvSpPr>
          <p:cNvPr id="3" name="2 Subtítulo"/>
          <p:cNvSpPr>
            <a:spLocks noGrp="1"/>
          </p:cNvSpPr>
          <p:nvPr>
            <p:ph type="subTitle" idx="1"/>
          </p:nvPr>
        </p:nvSpPr>
        <p:spPr>
          <a:xfrm>
            <a:off x="623392" y="2470919"/>
            <a:ext cx="8534400" cy="1176536"/>
          </a:xfrm>
        </p:spPr>
        <p:txBody>
          <a:bodyPr>
            <a:normAutofit/>
          </a:bodyPr>
          <a:lstStyle>
            <a:lvl1pPr marL="0" indent="0" algn="ctr">
              <a:buNone/>
              <a:defRPr lang="es-CO" sz="3600" b="1" kern="1200" spc="-100" dirty="0">
                <a:ln>
                  <a:noFill/>
                </a:ln>
                <a:solidFill>
                  <a:srgbClr val="92D050"/>
                </a:solidFill>
                <a:latin typeface="Myriad Pro" pitchFamily="34" charset="0"/>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O" dirty="0"/>
          </a:p>
        </p:txBody>
      </p:sp>
      <p:sp>
        <p:nvSpPr>
          <p:cNvPr id="13" name="3 Marcador de fecha"/>
          <p:cNvSpPr>
            <a:spLocks noGrp="1"/>
          </p:cNvSpPr>
          <p:nvPr>
            <p:ph type="dt" sz="half" idx="10"/>
          </p:nvPr>
        </p:nvSpPr>
        <p:spPr/>
        <p:txBody>
          <a:bodyPr/>
          <a:lstStyle>
            <a:lvl1pPr>
              <a:defRPr/>
            </a:lvl1pPr>
          </a:lstStyle>
          <a:p>
            <a:pPr>
              <a:defRPr/>
            </a:pPr>
            <a:fld id="{C64E1A80-8277-4860-AF31-40375745CBEC}" type="datetimeFigureOut">
              <a:rPr lang="es-CO"/>
              <a:pPr>
                <a:defRPr/>
              </a:pPr>
              <a:t>30/05/2018</a:t>
            </a:fld>
            <a:endParaRPr lang="es-CO"/>
          </a:p>
        </p:txBody>
      </p:sp>
      <p:sp>
        <p:nvSpPr>
          <p:cNvPr id="14" name="5 Marcador de número de diapositiva"/>
          <p:cNvSpPr>
            <a:spLocks noGrp="1"/>
          </p:cNvSpPr>
          <p:nvPr>
            <p:ph type="sldNum" sz="quarter" idx="11"/>
          </p:nvPr>
        </p:nvSpPr>
        <p:spPr>
          <a:xfrm>
            <a:off x="8737600" y="6356351"/>
            <a:ext cx="2590800" cy="365125"/>
          </a:xfrm>
        </p:spPr>
        <p:txBody>
          <a:bodyPr/>
          <a:lstStyle>
            <a:lvl1pPr>
              <a:defRPr/>
            </a:lvl1pPr>
          </a:lstStyle>
          <a:p>
            <a:pPr>
              <a:defRPr/>
            </a:pPr>
            <a:fld id="{D67BFA23-6B50-47E8-8509-1D124D09E88B}" type="slidenum">
              <a:rPr lang="es-CO" altLang="es-CO"/>
              <a:pPr>
                <a:defRPr/>
              </a:pPr>
              <a:t>‹Nº›</a:t>
            </a:fld>
            <a:endParaRPr lang="es-CO" altLang="es-CO"/>
          </a:p>
        </p:txBody>
      </p:sp>
    </p:spTree>
    <p:extLst>
      <p:ext uri="{BB962C8B-B14F-4D97-AF65-F5344CB8AC3E}">
        <p14:creationId xmlns:p14="http://schemas.microsoft.com/office/powerpoint/2010/main" val="4066671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grpSp>
        <p:nvGrpSpPr>
          <p:cNvPr id="4" name="2 Grupo"/>
          <p:cNvGrpSpPr>
            <a:grpSpLocks/>
          </p:cNvGrpSpPr>
          <p:nvPr/>
        </p:nvGrpSpPr>
        <p:grpSpPr bwMode="auto">
          <a:xfrm>
            <a:off x="7344834" y="6164264"/>
            <a:ext cx="3934884" cy="669925"/>
            <a:chOff x="5220072" y="6187241"/>
            <a:chExt cx="2952328" cy="670759"/>
          </a:xfrm>
        </p:grpSpPr>
        <p:grpSp>
          <p:nvGrpSpPr>
            <p:cNvPr id="5" name="3 Grupo"/>
            <p:cNvGrpSpPr>
              <a:grpSpLocks/>
            </p:cNvGrpSpPr>
            <p:nvPr/>
          </p:nvGrpSpPr>
          <p:grpSpPr bwMode="auto">
            <a:xfrm>
              <a:off x="6084168" y="6187241"/>
              <a:ext cx="2088232" cy="670759"/>
              <a:chOff x="6084168" y="6187241"/>
              <a:chExt cx="2088232" cy="670759"/>
            </a:xfrm>
          </p:grpSpPr>
          <p:pic>
            <p:nvPicPr>
              <p:cNvPr id="7" name="Imagen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4939" y="6216006"/>
                <a:ext cx="476892" cy="565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9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95017" y="6216006"/>
                <a:ext cx="577383" cy="56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n 10" descr="LogoFirmaCorreoABET.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84168" y="6187241"/>
                <a:ext cx="576064" cy="67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 name="16 Imagen"/>
            <p:cNvPicPr>
              <a:picLocks noChangeAspect="1"/>
            </p:cNvPicPr>
            <p:nvPr/>
          </p:nvPicPr>
          <p:blipFill>
            <a:blip r:embed="rId5">
              <a:extLst>
                <a:ext uri="{28A0092B-C50C-407E-A947-70E740481C1C}">
                  <a14:useLocalDpi xmlns:a14="http://schemas.microsoft.com/office/drawing/2010/main" val="0"/>
                </a:ext>
              </a:extLst>
            </a:blip>
            <a:srcRect b="19548"/>
            <a:stretch>
              <a:fillRect/>
            </a:stretch>
          </p:blipFill>
          <p:spPr bwMode="auto">
            <a:xfrm>
              <a:off x="5220072" y="6187241"/>
              <a:ext cx="720080" cy="66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20 Rectángulo"/>
          <p:cNvSpPr/>
          <p:nvPr/>
        </p:nvSpPr>
        <p:spPr>
          <a:xfrm>
            <a:off x="11328401" y="0"/>
            <a:ext cx="912284" cy="6858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CO"/>
          </a:p>
        </p:txBody>
      </p:sp>
      <p:sp>
        <p:nvSpPr>
          <p:cNvPr id="11" name="21 Rectángulo"/>
          <p:cNvSpPr/>
          <p:nvPr/>
        </p:nvSpPr>
        <p:spPr>
          <a:xfrm>
            <a:off x="11328401" y="5300664"/>
            <a:ext cx="912284" cy="68738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CO"/>
          </a:p>
        </p:txBody>
      </p:sp>
      <p:sp>
        <p:nvSpPr>
          <p:cNvPr id="2" name="1 Título"/>
          <p:cNvSpPr>
            <a:spLocks noGrp="1"/>
          </p:cNvSpPr>
          <p:nvPr>
            <p:ph type="title"/>
          </p:nvPr>
        </p:nvSpPr>
        <p:spPr>
          <a:xfrm>
            <a:off x="609600" y="274638"/>
            <a:ext cx="10670117" cy="1143000"/>
          </a:xfrm>
        </p:spPr>
        <p:txBody>
          <a:bodyPr/>
          <a:lstStyle>
            <a:lvl1pPr>
              <a:defRPr b="1">
                <a:solidFill>
                  <a:schemeClr val="accent5">
                    <a:lumMod val="50000"/>
                  </a:schemeClr>
                </a:solidFill>
              </a:defRPr>
            </a:lvl1pPr>
          </a:lstStyle>
          <a:p>
            <a:r>
              <a:rPr lang="es-ES"/>
              <a:t>Haga clic para modificar el estilo de título del patrón</a:t>
            </a:r>
            <a:endParaRPr lang="es-CO" dirty="0"/>
          </a:p>
        </p:txBody>
      </p:sp>
      <p:sp>
        <p:nvSpPr>
          <p:cNvPr id="3" name="2 Marcador de contenido"/>
          <p:cNvSpPr>
            <a:spLocks noGrp="1"/>
          </p:cNvSpPr>
          <p:nvPr>
            <p:ph idx="1"/>
          </p:nvPr>
        </p:nvSpPr>
        <p:spPr>
          <a:xfrm>
            <a:off x="609600" y="1600201"/>
            <a:ext cx="10670117" cy="452596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12" name="3 Marcador de fecha"/>
          <p:cNvSpPr>
            <a:spLocks noGrp="1"/>
          </p:cNvSpPr>
          <p:nvPr>
            <p:ph type="dt" sz="half" idx="10"/>
          </p:nvPr>
        </p:nvSpPr>
        <p:spPr/>
        <p:txBody>
          <a:bodyPr/>
          <a:lstStyle>
            <a:lvl1pPr>
              <a:defRPr/>
            </a:lvl1pPr>
          </a:lstStyle>
          <a:p>
            <a:pPr>
              <a:defRPr/>
            </a:pPr>
            <a:fld id="{A27B2128-0BE7-455E-A9DD-4FA46F318E50}" type="datetimeFigureOut">
              <a:rPr lang="es-CO"/>
              <a:pPr>
                <a:defRPr/>
              </a:pPr>
              <a:t>30/05/2018</a:t>
            </a:fld>
            <a:endParaRPr lang="es-CO" dirty="0"/>
          </a:p>
        </p:txBody>
      </p:sp>
      <p:sp>
        <p:nvSpPr>
          <p:cNvPr id="13" name="5 Marcador de número de diapositiva"/>
          <p:cNvSpPr>
            <a:spLocks noGrp="1"/>
          </p:cNvSpPr>
          <p:nvPr>
            <p:ph type="sldNum" sz="quarter" idx="11"/>
          </p:nvPr>
        </p:nvSpPr>
        <p:spPr/>
        <p:txBody>
          <a:bodyPr/>
          <a:lstStyle>
            <a:lvl1pPr>
              <a:defRPr/>
            </a:lvl1pPr>
          </a:lstStyle>
          <a:p>
            <a:pPr>
              <a:defRPr/>
            </a:pPr>
            <a:fld id="{8BCAD054-D8E7-416E-A162-51F9E3DFF466}" type="slidenum">
              <a:rPr lang="es-CO" altLang="es-CO"/>
              <a:pPr>
                <a:defRPr/>
              </a:pPr>
              <a:t>‹Nº›</a:t>
            </a:fld>
            <a:endParaRPr lang="es-CO" altLang="es-CO"/>
          </a:p>
        </p:txBody>
      </p:sp>
    </p:spTree>
    <p:extLst>
      <p:ext uri="{BB962C8B-B14F-4D97-AF65-F5344CB8AC3E}">
        <p14:creationId xmlns:p14="http://schemas.microsoft.com/office/powerpoint/2010/main" val="605044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grpSp>
        <p:nvGrpSpPr>
          <p:cNvPr id="2" name="2 Grupo"/>
          <p:cNvGrpSpPr>
            <a:grpSpLocks/>
          </p:cNvGrpSpPr>
          <p:nvPr/>
        </p:nvGrpSpPr>
        <p:grpSpPr bwMode="auto">
          <a:xfrm>
            <a:off x="7344834" y="6164264"/>
            <a:ext cx="3934884" cy="669925"/>
            <a:chOff x="5220072" y="6187241"/>
            <a:chExt cx="2952328" cy="670759"/>
          </a:xfrm>
        </p:grpSpPr>
        <p:grpSp>
          <p:nvGrpSpPr>
            <p:cNvPr id="3" name="3 Grupo"/>
            <p:cNvGrpSpPr>
              <a:grpSpLocks/>
            </p:cNvGrpSpPr>
            <p:nvPr/>
          </p:nvGrpSpPr>
          <p:grpSpPr bwMode="auto">
            <a:xfrm>
              <a:off x="6084168" y="6187241"/>
              <a:ext cx="2088232" cy="670759"/>
              <a:chOff x="6084168" y="6187241"/>
              <a:chExt cx="2088232" cy="670759"/>
            </a:xfrm>
          </p:grpSpPr>
          <p:pic>
            <p:nvPicPr>
              <p:cNvPr id="5" name="Imagen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4939" y="6216006"/>
                <a:ext cx="476892" cy="565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9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95017" y="6216006"/>
                <a:ext cx="577383" cy="56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n 10" descr="LogoFirmaCorreoABET.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84168" y="6187241"/>
                <a:ext cx="576064" cy="67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16 Imagen"/>
            <p:cNvPicPr>
              <a:picLocks noChangeAspect="1"/>
            </p:cNvPicPr>
            <p:nvPr/>
          </p:nvPicPr>
          <p:blipFill>
            <a:blip r:embed="rId5">
              <a:extLst>
                <a:ext uri="{28A0092B-C50C-407E-A947-70E740481C1C}">
                  <a14:useLocalDpi xmlns:a14="http://schemas.microsoft.com/office/drawing/2010/main" val="0"/>
                </a:ext>
              </a:extLst>
            </a:blip>
            <a:srcRect b="19548"/>
            <a:stretch>
              <a:fillRect/>
            </a:stretch>
          </p:blipFill>
          <p:spPr bwMode="auto">
            <a:xfrm>
              <a:off x="5220072" y="6187241"/>
              <a:ext cx="720080" cy="66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20 Rectángulo"/>
          <p:cNvSpPr/>
          <p:nvPr/>
        </p:nvSpPr>
        <p:spPr>
          <a:xfrm>
            <a:off x="11328401" y="0"/>
            <a:ext cx="912284" cy="6858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CO"/>
          </a:p>
        </p:txBody>
      </p:sp>
      <p:sp>
        <p:nvSpPr>
          <p:cNvPr id="9" name="21 Rectángulo"/>
          <p:cNvSpPr/>
          <p:nvPr/>
        </p:nvSpPr>
        <p:spPr>
          <a:xfrm>
            <a:off x="11328401" y="5300664"/>
            <a:ext cx="912284" cy="68738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CO"/>
          </a:p>
        </p:txBody>
      </p:sp>
      <p:sp>
        <p:nvSpPr>
          <p:cNvPr id="10" name="1 Marcador de fecha"/>
          <p:cNvSpPr>
            <a:spLocks noGrp="1"/>
          </p:cNvSpPr>
          <p:nvPr>
            <p:ph type="dt" sz="half" idx="10"/>
          </p:nvPr>
        </p:nvSpPr>
        <p:spPr/>
        <p:txBody>
          <a:bodyPr/>
          <a:lstStyle>
            <a:lvl1pPr>
              <a:defRPr/>
            </a:lvl1pPr>
          </a:lstStyle>
          <a:p>
            <a:pPr>
              <a:defRPr/>
            </a:pPr>
            <a:fld id="{1B64E41B-2719-48DA-8AB8-9F2857EE43F2}" type="datetimeFigureOut">
              <a:rPr lang="es-CO"/>
              <a:pPr>
                <a:defRPr/>
              </a:pPr>
              <a:t>30/05/2018</a:t>
            </a:fld>
            <a:endParaRPr lang="es-CO"/>
          </a:p>
        </p:txBody>
      </p:sp>
      <p:sp>
        <p:nvSpPr>
          <p:cNvPr id="11" name="3 Marcador de número de diapositiva"/>
          <p:cNvSpPr>
            <a:spLocks noGrp="1"/>
          </p:cNvSpPr>
          <p:nvPr>
            <p:ph type="sldNum" sz="quarter" idx="11"/>
          </p:nvPr>
        </p:nvSpPr>
        <p:spPr/>
        <p:txBody>
          <a:bodyPr/>
          <a:lstStyle>
            <a:lvl1pPr>
              <a:defRPr/>
            </a:lvl1pPr>
          </a:lstStyle>
          <a:p>
            <a:pPr>
              <a:defRPr/>
            </a:pPr>
            <a:fld id="{26FE2A5E-B6B1-4136-AB0A-9BB862B1557C}" type="slidenum">
              <a:rPr lang="es-CO" altLang="es-CO"/>
              <a:pPr>
                <a:defRPr/>
              </a:pPr>
              <a:t>‹Nº›</a:t>
            </a:fld>
            <a:endParaRPr lang="es-CO" altLang="es-CO"/>
          </a:p>
        </p:txBody>
      </p:sp>
    </p:spTree>
    <p:extLst>
      <p:ext uri="{BB962C8B-B14F-4D97-AF65-F5344CB8AC3E}">
        <p14:creationId xmlns:p14="http://schemas.microsoft.com/office/powerpoint/2010/main" val="2526912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49244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36933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363161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Century Gothic"/>
                <a:cs typeface="Century Gothic"/>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Century Gothic"/>
                <a:cs typeface="Century 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1362927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Century Gothic"/>
                <a:cs typeface="Century Gothic"/>
              </a:defRPr>
            </a:lvl1pPr>
          </a:lstStyle>
          <a:p>
            <a:endParaRPr/>
          </a:p>
        </p:txBody>
      </p:sp>
      <p:sp>
        <p:nvSpPr>
          <p:cNvPr id="3" name="Holder 3"/>
          <p:cNvSpPr>
            <a:spLocks noGrp="1"/>
          </p:cNvSpPr>
          <p:nvPr>
            <p:ph sz="half" idx="2"/>
          </p:nvPr>
        </p:nvSpPr>
        <p:spPr>
          <a:xfrm>
            <a:off x="609600" y="1577340"/>
            <a:ext cx="5303520" cy="36933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6933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2936664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Century Gothic"/>
                <a:cs typeface="Century Gothic"/>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2475574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102830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grpSp>
        <p:nvGrpSpPr>
          <p:cNvPr id="2" name="2 Grupo"/>
          <p:cNvGrpSpPr>
            <a:grpSpLocks/>
          </p:cNvGrpSpPr>
          <p:nvPr/>
        </p:nvGrpSpPr>
        <p:grpSpPr bwMode="auto">
          <a:xfrm>
            <a:off x="7344834" y="6164264"/>
            <a:ext cx="3934884" cy="669925"/>
            <a:chOff x="5220072" y="6187241"/>
            <a:chExt cx="2952328" cy="670759"/>
          </a:xfrm>
        </p:grpSpPr>
        <p:grpSp>
          <p:nvGrpSpPr>
            <p:cNvPr id="3" name="3 Grupo"/>
            <p:cNvGrpSpPr>
              <a:grpSpLocks/>
            </p:cNvGrpSpPr>
            <p:nvPr/>
          </p:nvGrpSpPr>
          <p:grpSpPr bwMode="auto">
            <a:xfrm>
              <a:off x="6084168" y="6187241"/>
              <a:ext cx="2088232" cy="670759"/>
              <a:chOff x="6084168" y="6187241"/>
              <a:chExt cx="2088232" cy="670759"/>
            </a:xfrm>
          </p:grpSpPr>
          <p:pic>
            <p:nvPicPr>
              <p:cNvPr id="5" name="Imagen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4939" y="6216006"/>
                <a:ext cx="476892" cy="565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9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95017" y="6216006"/>
                <a:ext cx="577383" cy="56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n 10" descr="LogoFirmaCorreoABET.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84168" y="6187241"/>
                <a:ext cx="576064" cy="67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16 Imagen"/>
            <p:cNvPicPr>
              <a:picLocks noChangeAspect="1"/>
            </p:cNvPicPr>
            <p:nvPr/>
          </p:nvPicPr>
          <p:blipFill>
            <a:blip r:embed="rId5">
              <a:extLst>
                <a:ext uri="{28A0092B-C50C-407E-A947-70E740481C1C}">
                  <a14:useLocalDpi xmlns:a14="http://schemas.microsoft.com/office/drawing/2010/main" val="0"/>
                </a:ext>
              </a:extLst>
            </a:blip>
            <a:srcRect b="19548"/>
            <a:stretch>
              <a:fillRect/>
            </a:stretch>
          </p:blipFill>
          <p:spPr bwMode="auto">
            <a:xfrm>
              <a:off x="5220072" y="6187241"/>
              <a:ext cx="720080" cy="66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20 Rectángulo"/>
          <p:cNvSpPr/>
          <p:nvPr/>
        </p:nvSpPr>
        <p:spPr>
          <a:xfrm>
            <a:off x="11328401" y="0"/>
            <a:ext cx="912284" cy="6858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CO"/>
          </a:p>
        </p:txBody>
      </p:sp>
      <p:sp>
        <p:nvSpPr>
          <p:cNvPr id="9" name="21 Rectángulo"/>
          <p:cNvSpPr/>
          <p:nvPr/>
        </p:nvSpPr>
        <p:spPr>
          <a:xfrm>
            <a:off x="11328401" y="5300664"/>
            <a:ext cx="912284" cy="68738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CO"/>
          </a:p>
        </p:txBody>
      </p:sp>
      <p:sp>
        <p:nvSpPr>
          <p:cNvPr id="10" name="1 Marcador de fecha"/>
          <p:cNvSpPr>
            <a:spLocks noGrp="1"/>
          </p:cNvSpPr>
          <p:nvPr>
            <p:ph type="dt" sz="half" idx="10"/>
          </p:nvPr>
        </p:nvSpPr>
        <p:spPr/>
        <p:txBody>
          <a:bodyPr/>
          <a:lstStyle>
            <a:lvl1pPr>
              <a:defRPr/>
            </a:lvl1pPr>
          </a:lstStyle>
          <a:p>
            <a:pPr>
              <a:defRPr/>
            </a:pPr>
            <a:fld id="{1B64E41B-2719-48DA-8AB8-9F2857EE43F2}" type="datetimeFigureOut">
              <a:rPr lang="es-CO"/>
              <a:pPr>
                <a:defRPr/>
              </a:pPr>
              <a:t>30/05/2018</a:t>
            </a:fld>
            <a:endParaRPr lang="es-CO"/>
          </a:p>
        </p:txBody>
      </p:sp>
      <p:sp>
        <p:nvSpPr>
          <p:cNvPr id="11" name="3 Marcador de número de diapositiva"/>
          <p:cNvSpPr>
            <a:spLocks noGrp="1"/>
          </p:cNvSpPr>
          <p:nvPr>
            <p:ph type="sldNum" sz="quarter" idx="11"/>
          </p:nvPr>
        </p:nvSpPr>
        <p:spPr/>
        <p:txBody>
          <a:bodyPr/>
          <a:lstStyle>
            <a:lvl1pPr>
              <a:defRPr/>
            </a:lvl1pPr>
          </a:lstStyle>
          <a:p>
            <a:pPr>
              <a:defRPr/>
            </a:pPr>
            <a:fld id="{26FE2A5E-B6B1-4136-AB0A-9BB862B1557C}" type="slidenum">
              <a:rPr lang="es-CO" altLang="es-CO"/>
              <a:pPr>
                <a:defRPr/>
              </a:pPr>
              <a:t>‹Nº›</a:t>
            </a:fld>
            <a:endParaRPr lang="es-CO" altLang="es-CO"/>
          </a:p>
        </p:txBody>
      </p:sp>
    </p:spTree>
    <p:extLst>
      <p:ext uri="{BB962C8B-B14F-4D97-AF65-F5344CB8AC3E}">
        <p14:creationId xmlns:p14="http://schemas.microsoft.com/office/powerpoint/2010/main" val="2757930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1 Marcador de título"/>
          <p:cNvSpPr>
            <a:spLocks noGrp="1"/>
          </p:cNvSpPr>
          <p:nvPr>
            <p:ph type="title"/>
          </p:nvPr>
        </p:nvSpPr>
        <p:spPr bwMode="auto">
          <a:xfrm>
            <a:off x="609600" y="274638"/>
            <a:ext cx="1067011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s-CO"/>
              <a:t>Haga clic para modificar el estilo de título del patrón</a:t>
            </a:r>
            <a:endParaRPr lang="es-CO" altLang="es-CO"/>
          </a:p>
        </p:txBody>
      </p:sp>
      <p:sp>
        <p:nvSpPr>
          <p:cNvPr id="1027" name="2 Marcador de texto"/>
          <p:cNvSpPr>
            <a:spLocks noGrp="1"/>
          </p:cNvSpPr>
          <p:nvPr>
            <p:ph type="body" idx="1"/>
          </p:nvPr>
        </p:nvSpPr>
        <p:spPr bwMode="auto">
          <a:xfrm>
            <a:off x="609600" y="1600201"/>
            <a:ext cx="10670117"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CO"/>
              <a:t>Haga clic para modificar el estilo de texto del patrón</a:t>
            </a:r>
          </a:p>
          <a:p>
            <a:pPr lvl="1"/>
            <a:r>
              <a:rPr lang="es-ES" altLang="es-CO"/>
              <a:t>Segundo nivel</a:t>
            </a:r>
          </a:p>
          <a:p>
            <a:pPr lvl="2"/>
            <a:r>
              <a:rPr lang="es-ES" altLang="es-CO"/>
              <a:t>Tercer nivel</a:t>
            </a:r>
          </a:p>
          <a:p>
            <a:pPr lvl="3"/>
            <a:r>
              <a:rPr lang="es-ES" altLang="es-CO"/>
              <a:t>Cuarto nivel</a:t>
            </a:r>
          </a:p>
          <a:p>
            <a:pPr lvl="4"/>
            <a:r>
              <a:rPr lang="es-ES" altLang="es-CO"/>
              <a:t>Quinto nivel</a:t>
            </a:r>
            <a:endParaRPr lang="es-CO" altLang="es-CO"/>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charset="0"/>
              </a:defRPr>
            </a:lvl1pPr>
          </a:lstStyle>
          <a:p>
            <a:pPr>
              <a:defRPr/>
            </a:pPr>
            <a:fld id="{AC95AC82-9656-4BF7-9326-B9B26B557A02}" type="datetimeFigureOut">
              <a:rPr lang="es-CO"/>
              <a:pPr>
                <a:defRPr/>
              </a:pPr>
              <a:t>30/05/2018</a:t>
            </a:fld>
            <a:endParaRPr lang="es-CO"/>
          </a:p>
        </p:txBody>
      </p:sp>
      <p:sp>
        <p:nvSpPr>
          <p:cNvPr id="6" name="5 Marcador de número de diapositiva"/>
          <p:cNvSpPr>
            <a:spLocks noGrp="1"/>
          </p:cNvSpPr>
          <p:nvPr>
            <p:ph type="sldNum" sz="quarter" idx="4"/>
          </p:nvPr>
        </p:nvSpPr>
        <p:spPr>
          <a:xfrm>
            <a:off x="45593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821C468A-5F25-42C7-B480-C1BFA74351D4}" type="slidenum">
              <a:rPr lang="es-CO" altLang="es-CO"/>
              <a:pPr>
                <a:defRPr/>
              </a:pPr>
              <a:t>‹Nº›</a:t>
            </a:fld>
            <a:endParaRPr lang="es-CO" altLang="es-CO"/>
          </a:p>
        </p:txBody>
      </p:sp>
      <p:grpSp>
        <p:nvGrpSpPr>
          <p:cNvPr id="1030" name="2 Grupo"/>
          <p:cNvGrpSpPr>
            <a:grpSpLocks/>
          </p:cNvGrpSpPr>
          <p:nvPr/>
        </p:nvGrpSpPr>
        <p:grpSpPr bwMode="auto">
          <a:xfrm>
            <a:off x="7344834" y="6164264"/>
            <a:ext cx="3934884" cy="669925"/>
            <a:chOff x="5220072" y="6187241"/>
            <a:chExt cx="2952328" cy="670759"/>
          </a:xfrm>
        </p:grpSpPr>
        <p:grpSp>
          <p:nvGrpSpPr>
            <p:cNvPr id="1033" name="3 Grupo"/>
            <p:cNvGrpSpPr>
              <a:grpSpLocks/>
            </p:cNvGrpSpPr>
            <p:nvPr/>
          </p:nvGrpSpPr>
          <p:grpSpPr bwMode="auto">
            <a:xfrm>
              <a:off x="6084168" y="6187241"/>
              <a:ext cx="2088232" cy="670759"/>
              <a:chOff x="6084168" y="6187241"/>
              <a:chExt cx="2088232" cy="670759"/>
            </a:xfrm>
          </p:grpSpPr>
          <p:pic>
            <p:nvPicPr>
              <p:cNvPr id="1035" name="Imagen 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74939" y="6216006"/>
                <a:ext cx="476892" cy="565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9 Imagen"/>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95017" y="6216006"/>
                <a:ext cx="577383" cy="56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Imagen 10" descr="LogoFirmaCorreoABET.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084168" y="6187241"/>
                <a:ext cx="576064" cy="67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34" name="8 Imagen"/>
            <p:cNvPicPr>
              <a:picLocks noChangeAspect="1"/>
            </p:cNvPicPr>
            <p:nvPr/>
          </p:nvPicPr>
          <p:blipFill>
            <a:blip r:embed="rId8">
              <a:extLst>
                <a:ext uri="{28A0092B-C50C-407E-A947-70E740481C1C}">
                  <a14:useLocalDpi xmlns:a14="http://schemas.microsoft.com/office/drawing/2010/main" val="0"/>
                </a:ext>
              </a:extLst>
            </a:blip>
            <a:srcRect b="19548"/>
            <a:stretch>
              <a:fillRect/>
            </a:stretch>
          </p:blipFill>
          <p:spPr bwMode="auto">
            <a:xfrm>
              <a:off x="5220072" y="6187241"/>
              <a:ext cx="720080" cy="66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12 Rectángulo"/>
          <p:cNvSpPr/>
          <p:nvPr/>
        </p:nvSpPr>
        <p:spPr>
          <a:xfrm>
            <a:off x="11328401" y="0"/>
            <a:ext cx="912284" cy="6858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CO"/>
          </a:p>
        </p:txBody>
      </p:sp>
      <p:sp>
        <p:nvSpPr>
          <p:cNvPr id="14" name="13 Rectángulo"/>
          <p:cNvSpPr/>
          <p:nvPr/>
        </p:nvSpPr>
        <p:spPr>
          <a:xfrm>
            <a:off x="11328401" y="5300664"/>
            <a:ext cx="912284" cy="68738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CO"/>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Lst>
  <p:txStyles>
    <p:titleStyle>
      <a:lvl1pPr algn="ctr" rtl="0" eaLnBrk="0" fontAlgn="base" hangingPunct="0">
        <a:spcBef>
          <a:spcPct val="0"/>
        </a:spcBef>
        <a:spcAft>
          <a:spcPct val="0"/>
        </a:spcAft>
        <a:defRPr sz="4400" b="1" kern="1200">
          <a:solidFill>
            <a:srgbClr val="215968"/>
          </a:solidFill>
          <a:latin typeface="+mj-lt"/>
          <a:ea typeface="+mj-ea"/>
          <a:cs typeface="+mj-cs"/>
        </a:defRPr>
      </a:lvl1pPr>
      <a:lvl2pPr algn="ctr" rtl="0" eaLnBrk="0" fontAlgn="base" hangingPunct="0">
        <a:spcBef>
          <a:spcPct val="0"/>
        </a:spcBef>
        <a:spcAft>
          <a:spcPct val="0"/>
        </a:spcAft>
        <a:defRPr sz="4400" b="1">
          <a:solidFill>
            <a:srgbClr val="215968"/>
          </a:solidFill>
          <a:latin typeface="Calibri" pitchFamily="34" charset="0"/>
        </a:defRPr>
      </a:lvl2pPr>
      <a:lvl3pPr algn="ctr" rtl="0" eaLnBrk="0" fontAlgn="base" hangingPunct="0">
        <a:spcBef>
          <a:spcPct val="0"/>
        </a:spcBef>
        <a:spcAft>
          <a:spcPct val="0"/>
        </a:spcAft>
        <a:defRPr sz="4400" b="1">
          <a:solidFill>
            <a:srgbClr val="215968"/>
          </a:solidFill>
          <a:latin typeface="Calibri" pitchFamily="34" charset="0"/>
        </a:defRPr>
      </a:lvl3pPr>
      <a:lvl4pPr algn="ctr" rtl="0" eaLnBrk="0" fontAlgn="base" hangingPunct="0">
        <a:spcBef>
          <a:spcPct val="0"/>
        </a:spcBef>
        <a:spcAft>
          <a:spcPct val="0"/>
        </a:spcAft>
        <a:defRPr sz="4400" b="1">
          <a:solidFill>
            <a:srgbClr val="215968"/>
          </a:solidFill>
          <a:latin typeface="Calibri" pitchFamily="34" charset="0"/>
        </a:defRPr>
      </a:lvl4pPr>
      <a:lvl5pPr algn="ctr" rtl="0" eaLnBrk="0" fontAlgn="base" hangingPunct="0">
        <a:spcBef>
          <a:spcPct val="0"/>
        </a:spcBef>
        <a:spcAft>
          <a:spcPct val="0"/>
        </a:spcAft>
        <a:defRPr sz="4400" b="1">
          <a:solidFill>
            <a:srgbClr val="215968"/>
          </a:solidFill>
          <a:latin typeface="Calibri" pitchFamily="34" charset="0"/>
        </a:defRPr>
      </a:lvl5pPr>
      <a:lvl6pPr marL="457200" algn="ctr" rtl="0" fontAlgn="base">
        <a:spcBef>
          <a:spcPct val="0"/>
        </a:spcBef>
        <a:spcAft>
          <a:spcPct val="0"/>
        </a:spcAft>
        <a:defRPr sz="4400" b="1">
          <a:solidFill>
            <a:srgbClr val="215968"/>
          </a:solidFill>
          <a:latin typeface="Calibri" pitchFamily="34" charset="0"/>
        </a:defRPr>
      </a:lvl6pPr>
      <a:lvl7pPr marL="914400" algn="ctr" rtl="0" fontAlgn="base">
        <a:spcBef>
          <a:spcPct val="0"/>
        </a:spcBef>
        <a:spcAft>
          <a:spcPct val="0"/>
        </a:spcAft>
        <a:defRPr sz="4400" b="1">
          <a:solidFill>
            <a:srgbClr val="215968"/>
          </a:solidFill>
          <a:latin typeface="Calibri" pitchFamily="34" charset="0"/>
        </a:defRPr>
      </a:lvl7pPr>
      <a:lvl8pPr marL="1371600" algn="ctr" rtl="0" fontAlgn="base">
        <a:spcBef>
          <a:spcPct val="0"/>
        </a:spcBef>
        <a:spcAft>
          <a:spcPct val="0"/>
        </a:spcAft>
        <a:defRPr sz="4400" b="1">
          <a:solidFill>
            <a:srgbClr val="215968"/>
          </a:solidFill>
          <a:latin typeface="Calibri" pitchFamily="34" charset="0"/>
        </a:defRPr>
      </a:lvl8pPr>
      <a:lvl9pPr marL="1828800" algn="ctr" rtl="0" fontAlgn="base">
        <a:spcBef>
          <a:spcPct val="0"/>
        </a:spcBef>
        <a:spcAft>
          <a:spcPct val="0"/>
        </a:spcAft>
        <a:defRPr sz="4400" b="1">
          <a:solidFill>
            <a:srgbClr val="215968"/>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46481" y="89153"/>
            <a:ext cx="10099039" cy="492443"/>
          </a:xfrm>
          <a:prstGeom prst="rect">
            <a:avLst/>
          </a:prstGeom>
        </p:spPr>
        <p:txBody>
          <a:bodyPr wrap="square" lIns="0" tIns="0" rIns="0" bIns="0">
            <a:spAutoFit/>
          </a:bodyPr>
          <a:lstStyle>
            <a:lvl1pPr>
              <a:defRPr sz="3200" b="0" i="0">
                <a:solidFill>
                  <a:schemeClr val="tx1"/>
                </a:solidFill>
                <a:latin typeface="Century Gothic"/>
                <a:cs typeface="Century Gothic"/>
              </a:defRPr>
            </a:lvl1pPr>
          </a:lstStyle>
          <a:p>
            <a:endParaRPr/>
          </a:p>
        </p:txBody>
      </p:sp>
      <p:sp>
        <p:nvSpPr>
          <p:cNvPr id="3" name="Holder 3"/>
          <p:cNvSpPr>
            <a:spLocks noGrp="1"/>
          </p:cNvSpPr>
          <p:nvPr>
            <p:ph type="body" idx="1"/>
          </p:nvPr>
        </p:nvSpPr>
        <p:spPr>
          <a:xfrm>
            <a:off x="199137" y="1642871"/>
            <a:ext cx="11544300" cy="369332"/>
          </a:xfrm>
          <a:prstGeom prst="rect">
            <a:avLst/>
          </a:prstGeom>
        </p:spPr>
        <p:txBody>
          <a:bodyPr wrap="square" lIns="0" tIns="0" rIns="0" bIns="0">
            <a:spAutoFit/>
          </a:bodyPr>
          <a:lstStyle>
            <a:lvl1pPr>
              <a:defRPr sz="2400" b="0" i="0">
                <a:solidFill>
                  <a:schemeClr val="tx1"/>
                </a:solidFill>
                <a:latin typeface="Century Gothic"/>
                <a:cs typeface="Century Gothic"/>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5/30/2018</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915212321"/>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15.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jpg"/></Relationships>
</file>

<file path=ppt/slides/_rels/slide4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1.png"/><Relationship Id="rId4" Type="http://schemas.openxmlformats.org/officeDocument/2006/relationships/notesSlide" Target="../notesSlides/notesSlide4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7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85.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notesSlide" Target="../notesSlides/notesSlide72.xml"/><Relationship Id="rId7" Type="http://schemas.openxmlformats.org/officeDocument/2006/relationships/diagramColors" Target="../diagrams/colors7.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51.jpeg"/></Relationships>
</file>

<file path=ppt/slides/_rels/slide8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1993900" y="908051"/>
            <a:ext cx="7772400" cy="1470025"/>
          </a:xfrm>
        </p:spPr>
        <p:txBody>
          <a:bodyPr/>
          <a:lstStyle/>
          <a:p>
            <a:pPr>
              <a:defRPr/>
            </a:pPr>
            <a:r>
              <a:t>MINERÍA DE DATOS APLICADA A PROCESOS ESTRATÉGICOS</a:t>
            </a:r>
          </a:p>
        </p:txBody>
      </p:sp>
      <p:sp>
        <p:nvSpPr>
          <p:cNvPr id="6147" name="2 Subtítulo"/>
          <p:cNvSpPr txBox="1">
            <a:spLocks/>
          </p:cNvSpPr>
          <p:nvPr/>
        </p:nvSpPr>
        <p:spPr bwMode="auto">
          <a:xfrm>
            <a:off x="2495550" y="2276475"/>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buFont typeface="Arial" panose="020B0604020202020204" pitchFamily="34" charset="0"/>
              <a:buNone/>
            </a:pPr>
            <a:r>
              <a:rPr lang="es-CO" b="1" dirty="0">
                <a:solidFill>
                  <a:srgbClr val="7CBF33"/>
                </a:solidFill>
              </a:rPr>
              <a:t>MÓDULO 7</a:t>
            </a:r>
          </a:p>
          <a:p>
            <a:pPr algn="ctr" eaLnBrk="1" hangingPunct="1">
              <a:buNone/>
            </a:pPr>
            <a:r>
              <a:rPr lang="es-ES" b="1" dirty="0">
                <a:solidFill>
                  <a:srgbClr val="7CBF33"/>
                </a:solidFill>
              </a:rPr>
              <a:t>Implementación de soluciones Big Data</a:t>
            </a:r>
            <a:endParaRPr lang="es-CO" b="1" dirty="0">
              <a:solidFill>
                <a:srgbClr val="7CBF33"/>
              </a:solidFill>
            </a:endParaRPr>
          </a:p>
        </p:txBody>
      </p:sp>
      <p:sp>
        <p:nvSpPr>
          <p:cNvPr id="6" name="5 CuadroTexto"/>
          <p:cNvSpPr txBox="1"/>
          <p:nvPr/>
        </p:nvSpPr>
        <p:spPr>
          <a:xfrm>
            <a:off x="2051051" y="4213225"/>
            <a:ext cx="1947969" cy="707886"/>
          </a:xfrm>
          <a:prstGeom prst="rect">
            <a:avLst/>
          </a:prstGeom>
          <a:noFill/>
        </p:spPr>
        <p:txBody>
          <a:bodyPr wrap="none">
            <a:spAutoFit/>
          </a:bodyPr>
          <a:lstStyle/>
          <a:p>
            <a:pPr>
              <a:defRPr/>
            </a:pPr>
            <a:r>
              <a:rPr lang="es-CO" sz="2000" b="1" dirty="0">
                <a:solidFill>
                  <a:schemeClr val="accent5">
                    <a:lumMod val="50000"/>
                  </a:schemeClr>
                </a:solidFill>
              </a:rPr>
              <a:t>Julian Grijalba</a:t>
            </a:r>
          </a:p>
          <a:p>
            <a:pPr>
              <a:defRPr/>
            </a:pPr>
            <a:r>
              <a:rPr lang="es-CO" sz="2000" b="1" dirty="0">
                <a:solidFill>
                  <a:schemeClr val="accent5">
                    <a:lumMod val="50000"/>
                  </a:schemeClr>
                </a:solidFill>
              </a:rPr>
              <a:t>Mayo 2018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9FF4FF3-15EB-451E-8D86-29307431D185}"/>
              </a:ext>
            </a:extLst>
          </p:cNvPr>
          <p:cNvPicPr>
            <a:picLocks noChangeAspect="1"/>
          </p:cNvPicPr>
          <p:nvPr/>
        </p:nvPicPr>
        <p:blipFill>
          <a:blip r:embed="rId3"/>
          <a:stretch>
            <a:fillRect/>
          </a:stretch>
        </p:blipFill>
        <p:spPr>
          <a:xfrm>
            <a:off x="1617640" y="1529096"/>
            <a:ext cx="2174031" cy="1473245"/>
          </a:xfrm>
          <a:prstGeom prst="rect">
            <a:avLst/>
          </a:prstGeom>
        </p:spPr>
      </p:pic>
      <p:sp>
        <p:nvSpPr>
          <p:cNvPr id="2" name="Título 1"/>
          <p:cNvSpPr>
            <a:spLocks noGrp="1"/>
          </p:cNvSpPr>
          <p:nvPr>
            <p:ph type="title"/>
          </p:nvPr>
        </p:nvSpPr>
        <p:spPr>
          <a:xfrm>
            <a:off x="609601" y="274638"/>
            <a:ext cx="5126360" cy="1143000"/>
          </a:xfrm>
        </p:spPr>
        <p:txBody>
          <a:bodyPr/>
          <a:lstStyle/>
          <a:p>
            <a:pPr algn="l"/>
            <a:r>
              <a:rPr lang="es-CO" dirty="0"/>
              <a:t>Tipos de datos</a:t>
            </a:r>
          </a:p>
        </p:txBody>
      </p:sp>
      <p:sp>
        <p:nvSpPr>
          <p:cNvPr id="3" name="CuadroTexto 2">
            <a:extLst>
              <a:ext uri="{FF2B5EF4-FFF2-40B4-BE49-F238E27FC236}">
                <a16:creationId xmlns:a16="http://schemas.microsoft.com/office/drawing/2014/main" id="{493F3328-36BB-461E-9A90-EA758A1B0D9D}"/>
              </a:ext>
            </a:extLst>
          </p:cNvPr>
          <p:cNvSpPr txBox="1"/>
          <p:nvPr/>
        </p:nvSpPr>
        <p:spPr>
          <a:xfrm>
            <a:off x="4569195" y="1305341"/>
            <a:ext cx="5616624" cy="4247317"/>
          </a:xfrm>
          <a:prstGeom prst="rect">
            <a:avLst/>
          </a:prstGeom>
          <a:noFill/>
        </p:spPr>
        <p:txBody>
          <a:bodyPr wrap="square" rtlCol="0">
            <a:spAutoFit/>
          </a:bodyPr>
          <a:lstStyle/>
          <a:p>
            <a:r>
              <a:rPr lang="es-ES" sz="2800" dirty="0"/>
              <a:t>Los datos semiestructurados tienen un nivel definido de estructura y consistencia, pero no son relacionales.</a:t>
            </a:r>
          </a:p>
          <a:p>
            <a:r>
              <a:rPr lang="es-ES" sz="2800" dirty="0"/>
              <a:t> En su mayoría se encuentran en formatos textuales, como archivos XML o JSON, y generalmente, su procesamiento es más sencillo que el de los datos sin estructurar. </a:t>
            </a:r>
          </a:p>
          <a:p>
            <a:endParaRPr lang="es-CO" dirty="0"/>
          </a:p>
        </p:txBody>
      </p:sp>
      <p:sp>
        <p:nvSpPr>
          <p:cNvPr id="4" name="CuadroTexto 3">
            <a:extLst>
              <a:ext uri="{FF2B5EF4-FFF2-40B4-BE49-F238E27FC236}">
                <a16:creationId xmlns:a16="http://schemas.microsoft.com/office/drawing/2014/main" id="{FA8BB701-7AE9-4F16-9C59-F20A1C38720F}"/>
              </a:ext>
            </a:extLst>
          </p:cNvPr>
          <p:cNvSpPr txBox="1"/>
          <p:nvPr/>
        </p:nvSpPr>
        <p:spPr>
          <a:xfrm>
            <a:off x="853353" y="3948856"/>
            <a:ext cx="3161443" cy="461665"/>
          </a:xfrm>
          <a:prstGeom prst="rect">
            <a:avLst/>
          </a:prstGeom>
          <a:noFill/>
        </p:spPr>
        <p:txBody>
          <a:bodyPr wrap="none" rtlCol="0">
            <a:spAutoFit/>
          </a:bodyPr>
          <a:lstStyle/>
          <a:p>
            <a:r>
              <a:rPr lang="es-CO" sz="2400" b="1" dirty="0"/>
              <a:t>Semi-estructurados </a:t>
            </a:r>
          </a:p>
        </p:txBody>
      </p:sp>
      <p:pic>
        <p:nvPicPr>
          <p:cNvPr id="6" name="Imagen 5">
            <a:extLst>
              <a:ext uri="{FF2B5EF4-FFF2-40B4-BE49-F238E27FC236}">
                <a16:creationId xmlns:a16="http://schemas.microsoft.com/office/drawing/2014/main" id="{07DB0728-BF98-4ECD-9980-A60B6415D06A}"/>
              </a:ext>
            </a:extLst>
          </p:cNvPr>
          <p:cNvPicPr>
            <a:picLocks noChangeAspect="1"/>
          </p:cNvPicPr>
          <p:nvPr/>
        </p:nvPicPr>
        <p:blipFill rotWithShape="1">
          <a:blip r:embed="rId4"/>
          <a:srcRect l="17699" r="16563"/>
          <a:stretch/>
        </p:blipFill>
        <p:spPr>
          <a:xfrm>
            <a:off x="1063241" y="2553750"/>
            <a:ext cx="1198862" cy="1024682"/>
          </a:xfrm>
          <a:prstGeom prst="rect">
            <a:avLst/>
          </a:prstGeom>
        </p:spPr>
      </p:pic>
      <p:pic>
        <p:nvPicPr>
          <p:cNvPr id="8" name="Imagen 7">
            <a:extLst>
              <a:ext uri="{FF2B5EF4-FFF2-40B4-BE49-F238E27FC236}">
                <a16:creationId xmlns:a16="http://schemas.microsoft.com/office/drawing/2014/main" id="{071C1277-D3C0-47EA-8DFC-31589AFCFB8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0372" y="1977687"/>
            <a:ext cx="1452300" cy="1452300"/>
          </a:xfrm>
          <a:prstGeom prst="rect">
            <a:avLst/>
          </a:prstGeom>
        </p:spPr>
      </p:pic>
    </p:spTree>
    <p:extLst>
      <p:ext uri="{BB962C8B-B14F-4D97-AF65-F5344CB8AC3E}">
        <p14:creationId xmlns:p14="http://schemas.microsoft.com/office/powerpoint/2010/main" val="33640325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9014791" cy="492443"/>
          </a:xfrm>
        </p:spPr>
        <p:txBody>
          <a:bodyPr/>
          <a:lstStyle/>
          <a:p>
            <a:pPr algn="l"/>
            <a:r>
              <a:rPr lang="es-CO" dirty="0"/>
              <a:t>Ejemplo de sentencias (i)</a:t>
            </a:r>
          </a:p>
        </p:txBody>
      </p:sp>
      <p:graphicFrame>
        <p:nvGraphicFramePr>
          <p:cNvPr id="4" name="Tabla 3">
            <a:extLst>
              <a:ext uri="{FF2B5EF4-FFF2-40B4-BE49-F238E27FC236}">
                <a16:creationId xmlns:a16="http://schemas.microsoft.com/office/drawing/2014/main" id="{92035C57-E5DB-466B-9755-8D884B1640DE}"/>
              </a:ext>
            </a:extLst>
          </p:cNvPr>
          <p:cNvGraphicFramePr>
            <a:graphicFrameLocks noGrp="1"/>
          </p:cNvGraphicFramePr>
          <p:nvPr>
            <p:extLst/>
          </p:nvPr>
        </p:nvGraphicFramePr>
        <p:xfrm>
          <a:off x="839416" y="1340768"/>
          <a:ext cx="9612344" cy="4302760"/>
        </p:xfrm>
        <a:graphic>
          <a:graphicData uri="http://schemas.openxmlformats.org/drawingml/2006/table">
            <a:tbl>
              <a:tblPr firstRow="1" bandRow="1">
                <a:tableStyleId>{69012ECD-51FC-41F1-AA8D-1B2483CD663E}</a:tableStyleId>
              </a:tblPr>
              <a:tblGrid>
                <a:gridCol w="1728192">
                  <a:extLst>
                    <a:ext uri="{9D8B030D-6E8A-4147-A177-3AD203B41FA5}">
                      <a16:colId xmlns:a16="http://schemas.microsoft.com/office/drawing/2014/main" val="3159454253"/>
                    </a:ext>
                  </a:extLst>
                </a:gridCol>
                <a:gridCol w="3384376">
                  <a:extLst>
                    <a:ext uri="{9D8B030D-6E8A-4147-A177-3AD203B41FA5}">
                      <a16:colId xmlns:a16="http://schemas.microsoft.com/office/drawing/2014/main" val="2525145505"/>
                    </a:ext>
                  </a:extLst>
                </a:gridCol>
                <a:gridCol w="4499776">
                  <a:extLst>
                    <a:ext uri="{9D8B030D-6E8A-4147-A177-3AD203B41FA5}">
                      <a16:colId xmlns:a16="http://schemas.microsoft.com/office/drawing/2014/main" val="2004252201"/>
                    </a:ext>
                  </a:extLst>
                </a:gridCol>
              </a:tblGrid>
              <a:tr h="370840">
                <a:tc>
                  <a:txBody>
                    <a:bodyPr/>
                    <a:lstStyle/>
                    <a:p>
                      <a:r>
                        <a:rPr lang="es-CO" dirty="0"/>
                        <a:t>Sentencia</a:t>
                      </a:r>
                    </a:p>
                  </a:txBody>
                  <a:tcPr/>
                </a:tc>
                <a:tc>
                  <a:txBody>
                    <a:bodyPr/>
                    <a:lstStyle/>
                    <a:p>
                      <a:r>
                        <a:rPr lang="es-CO" dirty="0"/>
                        <a:t>SQL</a:t>
                      </a:r>
                    </a:p>
                  </a:txBody>
                  <a:tcPr/>
                </a:tc>
                <a:tc>
                  <a:txBody>
                    <a:bodyPr/>
                    <a:lstStyle/>
                    <a:p>
                      <a:r>
                        <a:rPr lang="es-CO" dirty="0" err="1"/>
                        <a:t>MongoDb</a:t>
                      </a:r>
                      <a:endParaRPr lang="es-CO" dirty="0"/>
                    </a:p>
                  </a:txBody>
                  <a:tcPr/>
                </a:tc>
                <a:extLst>
                  <a:ext uri="{0D108BD9-81ED-4DB2-BD59-A6C34878D82A}">
                    <a16:rowId xmlns:a16="http://schemas.microsoft.com/office/drawing/2014/main" val="1569108951"/>
                  </a:ext>
                </a:extLst>
              </a:tr>
              <a:tr h="370840">
                <a:tc>
                  <a:txBody>
                    <a:bodyPr/>
                    <a:lstStyle/>
                    <a:p>
                      <a:r>
                        <a:rPr lang="es-CO" sz="2000" kern="1200" dirty="0">
                          <a:solidFill>
                            <a:schemeClr val="dk1"/>
                          </a:solidFill>
                          <a:latin typeface="+mn-lt"/>
                          <a:ea typeface="+mn-ea"/>
                          <a:cs typeface="+mn-cs"/>
                        </a:rPr>
                        <a:t>Sumatoria por un campo especifico, y orden del mismo</a:t>
                      </a:r>
                    </a:p>
                  </a:txBody>
                  <a:tcPr/>
                </a:tc>
                <a:tc>
                  <a:txBody>
                    <a:bodyPr/>
                    <a:lstStyle/>
                    <a:p>
                      <a:r>
                        <a:rPr lang="es-CO" sz="2000" kern="1200" dirty="0">
                          <a:solidFill>
                            <a:schemeClr val="tx1"/>
                          </a:solidFill>
                          <a:latin typeface="+mn-lt"/>
                          <a:ea typeface="+mn-ea"/>
                          <a:cs typeface="+mn-cs"/>
                        </a:rPr>
                        <a:t>SELECT </a:t>
                      </a:r>
                      <a:r>
                        <a:rPr lang="es-CO" sz="2000" kern="1200" dirty="0" err="1">
                          <a:solidFill>
                            <a:schemeClr val="tx1"/>
                          </a:solidFill>
                          <a:latin typeface="+mn-lt"/>
                          <a:ea typeface="+mn-ea"/>
                          <a:cs typeface="+mn-cs"/>
                        </a:rPr>
                        <a:t>CustomerID</a:t>
                      </a:r>
                      <a:r>
                        <a:rPr lang="es-CO" sz="2000" kern="1200" dirty="0">
                          <a:solidFill>
                            <a:schemeClr val="tx1"/>
                          </a:solidFill>
                          <a:latin typeface="+mn-lt"/>
                          <a:ea typeface="+mn-ea"/>
                          <a:cs typeface="+mn-cs"/>
                        </a:rPr>
                        <a:t>,</a:t>
                      </a:r>
                    </a:p>
                    <a:p>
                      <a:r>
                        <a:rPr lang="es-CO" sz="2000" kern="1200" dirty="0">
                          <a:solidFill>
                            <a:schemeClr val="tx1"/>
                          </a:solidFill>
                          <a:latin typeface="+mn-lt"/>
                          <a:ea typeface="+mn-ea"/>
                          <a:cs typeface="+mn-cs"/>
                        </a:rPr>
                        <a:t>       SUM(</a:t>
                      </a:r>
                      <a:r>
                        <a:rPr lang="es-CO" sz="2000" kern="1200" dirty="0" err="1">
                          <a:solidFill>
                            <a:schemeClr val="tx1"/>
                          </a:solidFill>
                          <a:latin typeface="+mn-lt"/>
                          <a:ea typeface="+mn-ea"/>
                          <a:cs typeface="+mn-cs"/>
                        </a:rPr>
                        <a:t>TotalDue</a:t>
                      </a:r>
                      <a:r>
                        <a:rPr lang="es-CO" sz="2000" kern="1200" dirty="0">
                          <a:solidFill>
                            <a:schemeClr val="tx1"/>
                          </a:solidFill>
                          <a:latin typeface="+mn-lt"/>
                          <a:ea typeface="+mn-ea"/>
                          <a:cs typeface="+mn-cs"/>
                        </a:rPr>
                        <a:t>) "total"</a:t>
                      </a:r>
                    </a:p>
                    <a:p>
                      <a:r>
                        <a:rPr lang="es-CO" sz="2000" kern="1200" dirty="0">
                          <a:solidFill>
                            <a:schemeClr val="tx1"/>
                          </a:solidFill>
                          <a:latin typeface="+mn-lt"/>
                          <a:ea typeface="+mn-ea"/>
                          <a:cs typeface="+mn-cs"/>
                        </a:rPr>
                        <a:t>FROM [</a:t>
                      </a:r>
                      <a:r>
                        <a:rPr lang="es-CO" sz="2000" kern="1200" dirty="0" err="1">
                          <a:solidFill>
                            <a:schemeClr val="tx1"/>
                          </a:solidFill>
                          <a:latin typeface="+mn-lt"/>
                          <a:ea typeface="+mn-ea"/>
                          <a:cs typeface="+mn-cs"/>
                        </a:rPr>
                        <a:t>SalesLT</a:t>
                      </a:r>
                      <a:r>
                        <a:rPr lang="es-CO" sz="2000" kern="1200" dirty="0">
                          <a:solidFill>
                            <a:schemeClr val="tx1"/>
                          </a:solidFill>
                          <a:latin typeface="+mn-lt"/>
                          <a:ea typeface="+mn-ea"/>
                          <a:cs typeface="+mn-cs"/>
                        </a:rPr>
                        <a:t>].[</a:t>
                      </a:r>
                      <a:r>
                        <a:rPr lang="es-CO" sz="2000" kern="1200" dirty="0" err="1">
                          <a:solidFill>
                            <a:schemeClr val="tx1"/>
                          </a:solidFill>
                          <a:latin typeface="+mn-lt"/>
                          <a:ea typeface="+mn-ea"/>
                          <a:cs typeface="+mn-cs"/>
                        </a:rPr>
                        <a:t>SalesOrderHeader</a:t>
                      </a:r>
                      <a:r>
                        <a:rPr lang="es-CO" sz="2000" kern="1200" dirty="0">
                          <a:solidFill>
                            <a:schemeClr val="tx1"/>
                          </a:solidFill>
                          <a:latin typeface="+mn-lt"/>
                          <a:ea typeface="+mn-ea"/>
                          <a:cs typeface="+mn-cs"/>
                        </a:rPr>
                        <a:t>]</a:t>
                      </a:r>
                    </a:p>
                    <a:p>
                      <a:r>
                        <a:rPr lang="es-CO" sz="2000" kern="1200" dirty="0">
                          <a:solidFill>
                            <a:schemeClr val="tx1"/>
                          </a:solidFill>
                          <a:latin typeface="+mn-lt"/>
                          <a:ea typeface="+mn-ea"/>
                          <a:cs typeface="+mn-cs"/>
                        </a:rPr>
                        <a:t>GROUP BY </a:t>
                      </a:r>
                      <a:r>
                        <a:rPr lang="es-CO" sz="2000" kern="1200" dirty="0" err="1">
                          <a:solidFill>
                            <a:schemeClr val="tx1"/>
                          </a:solidFill>
                          <a:latin typeface="+mn-lt"/>
                          <a:ea typeface="+mn-ea"/>
                          <a:cs typeface="+mn-cs"/>
                        </a:rPr>
                        <a:t>CustomerID</a:t>
                      </a:r>
                      <a:endParaRPr lang="es-CO" sz="2000" kern="1200" dirty="0">
                        <a:solidFill>
                          <a:schemeClr val="tx1"/>
                        </a:solidFill>
                        <a:latin typeface="+mn-lt"/>
                        <a:ea typeface="+mn-ea"/>
                        <a:cs typeface="+mn-cs"/>
                      </a:endParaRPr>
                    </a:p>
                    <a:p>
                      <a:r>
                        <a:rPr lang="es-CO" sz="2000" kern="1200" dirty="0">
                          <a:solidFill>
                            <a:schemeClr val="tx1"/>
                          </a:solidFill>
                          <a:latin typeface="+mn-lt"/>
                          <a:ea typeface="+mn-ea"/>
                          <a:cs typeface="+mn-cs"/>
                        </a:rPr>
                        <a:t>ORDER BY total</a:t>
                      </a:r>
                      <a:endParaRPr lang="es-CO" sz="2000" kern="1200" dirty="0">
                        <a:solidFill>
                          <a:schemeClr val="dk1"/>
                        </a:solidFill>
                        <a:latin typeface="+mn-lt"/>
                        <a:ea typeface="+mn-ea"/>
                        <a:cs typeface="+mn-cs"/>
                      </a:endParaRPr>
                    </a:p>
                  </a:txBody>
                  <a:tcPr/>
                </a:tc>
                <a:tc>
                  <a:txBody>
                    <a:bodyPr/>
                    <a:lstStyle/>
                    <a:p>
                      <a:r>
                        <a:rPr lang="es-CO" sz="2000" kern="1200" dirty="0" err="1">
                          <a:solidFill>
                            <a:schemeClr val="tx1"/>
                          </a:solidFill>
                          <a:latin typeface="+mn-lt"/>
                          <a:ea typeface="+mn-ea"/>
                          <a:cs typeface="+mn-cs"/>
                        </a:rPr>
                        <a:t>db.SalesOrderHearder.aggregate</a:t>
                      </a:r>
                      <a:r>
                        <a:rPr lang="es-CO" sz="2000" b="1" kern="1200" dirty="0">
                          <a:solidFill>
                            <a:schemeClr val="tx1"/>
                          </a:solidFill>
                          <a:latin typeface="+mn-lt"/>
                          <a:ea typeface="+mn-ea"/>
                          <a:cs typeface="+mn-cs"/>
                        </a:rPr>
                        <a:t>( [</a:t>
                      </a:r>
                    </a:p>
                    <a:p>
                      <a:r>
                        <a:rPr lang="es-CO" sz="2000" kern="1200" dirty="0">
                          <a:solidFill>
                            <a:schemeClr val="tx1"/>
                          </a:solidFill>
                          <a:latin typeface="+mn-lt"/>
                          <a:ea typeface="+mn-ea"/>
                          <a:cs typeface="+mn-cs"/>
                        </a:rPr>
                        <a:t>   </a:t>
                      </a:r>
                      <a:r>
                        <a:rPr lang="es-CO" sz="2000" b="1" kern="1200" dirty="0">
                          <a:solidFill>
                            <a:schemeClr val="tx1"/>
                          </a:solidFill>
                          <a:latin typeface="+mn-lt"/>
                          <a:ea typeface="+mn-ea"/>
                          <a:cs typeface="+mn-cs"/>
                        </a:rPr>
                        <a:t>{</a:t>
                      </a:r>
                    </a:p>
                    <a:p>
                      <a:r>
                        <a:rPr lang="es-CO" sz="2000" kern="1200" dirty="0">
                          <a:solidFill>
                            <a:schemeClr val="tx1"/>
                          </a:solidFill>
                          <a:latin typeface="+mn-lt"/>
                          <a:ea typeface="+mn-ea"/>
                          <a:cs typeface="+mn-cs"/>
                        </a:rPr>
                        <a:t>     $</a:t>
                      </a:r>
                      <a:r>
                        <a:rPr lang="es-CO" sz="2000" kern="1200" dirty="0" err="1">
                          <a:solidFill>
                            <a:schemeClr val="tx1"/>
                          </a:solidFill>
                          <a:latin typeface="+mn-lt"/>
                          <a:ea typeface="+mn-ea"/>
                          <a:cs typeface="+mn-cs"/>
                        </a:rPr>
                        <a:t>group</a:t>
                      </a:r>
                      <a:r>
                        <a:rPr lang="es-CO" sz="2000" b="1" kern="1200" dirty="0">
                          <a:solidFill>
                            <a:schemeClr val="tx1"/>
                          </a:solidFill>
                          <a:latin typeface="+mn-lt"/>
                          <a:ea typeface="+mn-ea"/>
                          <a:cs typeface="+mn-cs"/>
                        </a:rPr>
                        <a:t>: { </a:t>
                      </a:r>
                      <a:r>
                        <a:rPr lang="es-CO" sz="2000" kern="1200" dirty="0">
                          <a:solidFill>
                            <a:schemeClr val="tx1"/>
                          </a:solidFill>
                          <a:latin typeface="+mn-lt"/>
                          <a:ea typeface="+mn-ea"/>
                          <a:cs typeface="+mn-cs"/>
                        </a:rPr>
                        <a:t>        _id</a:t>
                      </a:r>
                      <a:r>
                        <a:rPr lang="es-CO" sz="2000" b="1" kern="1200" dirty="0">
                          <a:solidFill>
                            <a:schemeClr val="tx1"/>
                          </a:solidFill>
                          <a:latin typeface="+mn-lt"/>
                          <a:ea typeface="+mn-ea"/>
                          <a:cs typeface="+mn-cs"/>
                        </a:rPr>
                        <a:t>: "$</a:t>
                      </a:r>
                      <a:r>
                        <a:rPr lang="es-CO" sz="2000" b="1" kern="1200" dirty="0" err="1">
                          <a:solidFill>
                            <a:schemeClr val="tx1"/>
                          </a:solidFill>
                          <a:latin typeface="+mn-lt"/>
                          <a:ea typeface="+mn-ea"/>
                          <a:cs typeface="+mn-cs"/>
                        </a:rPr>
                        <a:t>CustomerID</a:t>
                      </a:r>
                      <a:r>
                        <a:rPr lang="es-CO" sz="2000" b="1" kern="1200" dirty="0">
                          <a:solidFill>
                            <a:schemeClr val="tx1"/>
                          </a:solidFill>
                          <a:latin typeface="+mn-lt"/>
                          <a:ea typeface="+mn-ea"/>
                          <a:cs typeface="+mn-cs"/>
                        </a:rPr>
                        <a:t>",</a:t>
                      </a:r>
                    </a:p>
                    <a:p>
                      <a:r>
                        <a:rPr lang="es-CO" sz="2000" kern="1200" dirty="0">
                          <a:solidFill>
                            <a:schemeClr val="tx1"/>
                          </a:solidFill>
                          <a:latin typeface="+mn-lt"/>
                          <a:ea typeface="+mn-ea"/>
                          <a:cs typeface="+mn-cs"/>
                        </a:rPr>
                        <a:t>                                total</a:t>
                      </a:r>
                      <a:r>
                        <a:rPr lang="es-CO" sz="2000" b="1" kern="1200" dirty="0">
                          <a:solidFill>
                            <a:schemeClr val="tx1"/>
                          </a:solidFill>
                          <a:latin typeface="+mn-lt"/>
                          <a:ea typeface="+mn-ea"/>
                          <a:cs typeface="+mn-cs"/>
                        </a:rPr>
                        <a:t>: { $sum: "$</a:t>
                      </a:r>
                      <a:r>
                        <a:rPr lang="es-CO" sz="2000" b="1" kern="1200" dirty="0" err="1">
                          <a:solidFill>
                            <a:schemeClr val="tx1"/>
                          </a:solidFill>
                          <a:latin typeface="+mn-lt"/>
                          <a:ea typeface="+mn-ea"/>
                          <a:cs typeface="+mn-cs"/>
                        </a:rPr>
                        <a:t>TotalDue</a:t>
                      </a:r>
                      <a:r>
                        <a:rPr lang="es-CO" sz="2000" b="1" kern="1200" dirty="0">
                          <a:solidFill>
                            <a:schemeClr val="tx1"/>
                          </a:solidFill>
                          <a:latin typeface="+mn-lt"/>
                          <a:ea typeface="+mn-ea"/>
                          <a:cs typeface="+mn-cs"/>
                        </a:rPr>
                        <a:t>" } </a:t>
                      </a:r>
                      <a:r>
                        <a:rPr lang="es-CO" sz="2000" kern="1200" dirty="0">
                          <a:solidFill>
                            <a:schemeClr val="tx1"/>
                          </a:solidFill>
                          <a:latin typeface="+mn-lt"/>
                          <a:ea typeface="+mn-ea"/>
                          <a:cs typeface="+mn-cs"/>
                        </a:rPr>
                        <a:t>     </a:t>
                      </a:r>
                      <a:r>
                        <a:rPr lang="es-CO" sz="2000" b="1" kern="1200" dirty="0">
                          <a:solidFill>
                            <a:schemeClr val="tx1"/>
                          </a:solidFill>
                          <a:latin typeface="+mn-lt"/>
                          <a:ea typeface="+mn-ea"/>
                          <a:cs typeface="+mn-cs"/>
                        </a:rPr>
                        <a:t>}</a:t>
                      </a:r>
                    </a:p>
                    <a:p>
                      <a:r>
                        <a:rPr lang="es-CO" sz="2000" kern="1200" dirty="0">
                          <a:solidFill>
                            <a:schemeClr val="tx1"/>
                          </a:solidFill>
                          <a:latin typeface="+mn-lt"/>
                          <a:ea typeface="+mn-ea"/>
                          <a:cs typeface="+mn-cs"/>
                        </a:rPr>
                        <a:t>   </a:t>
                      </a:r>
                      <a:r>
                        <a:rPr lang="es-CO" sz="2000" b="1" kern="1200" dirty="0">
                          <a:solidFill>
                            <a:schemeClr val="tx1"/>
                          </a:solidFill>
                          <a:latin typeface="+mn-lt"/>
                          <a:ea typeface="+mn-ea"/>
                          <a:cs typeface="+mn-cs"/>
                        </a:rPr>
                        <a:t>},</a:t>
                      </a:r>
                      <a:r>
                        <a:rPr lang="es-CO" sz="2000" kern="1200" dirty="0">
                          <a:solidFill>
                            <a:schemeClr val="tx1"/>
                          </a:solidFill>
                          <a:latin typeface="+mn-lt"/>
                          <a:ea typeface="+mn-ea"/>
                          <a:cs typeface="+mn-cs"/>
                        </a:rPr>
                        <a:t>   </a:t>
                      </a:r>
                      <a:r>
                        <a:rPr lang="es-CO" sz="2000" b="1" kern="1200" dirty="0">
                          <a:solidFill>
                            <a:schemeClr val="tx1"/>
                          </a:solidFill>
                          <a:latin typeface="+mn-lt"/>
                          <a:ea typeface="+mn-ea"/>
                          <a:cs typeface="+mn-cs"/>
                        </a:rPr>
                        <a:t>{ $</a:t>
                      </a:r>
                      <a:r>
                        <a:rPr lang="es-CO" sz="2000" b="1" kern="1200" dirty="0" err="1">
                          <a:solidFill>
                            <a:schemeClr val="tx1"/>
                          </a:solidFill>
                          <a:latin typeface="+mn-lt"/>
                          <a:ea typeface="+mn-ea"/>
                          <a:cs typeface="+mn-cs"/>
                        </a:rPr>
                        <a:t>sort</a:t>
                      </a:r>
                      <a:r>
                        <a:rPr lang="es-CO" sz="2000" b="1" kern="1200" dirty="0">
                          <a:solidFill>
                            <a:schemeClr val="tx1"/>
                          </a:solidFill>
                          <a:latin typeface="+mn-lt"/>
                          <a:ea typeface="+mn-ea"/>
                          <a:cs typeface="+mn-cs"/>
                        </a:rPr>
                        <a:t>: { total: 1 } } ] )</a:t>
                      </a:r>
                      <a:endParaRPr lang="es-CO" sz="2000" kern="1200" dirty="0">
                        <a:solidFill>
                          <a:schemeClr val="tx1"/>
                        </a:solidFill>
                        <a:effectLst/>
                        <a:latin typeface="+mn-lt"/>
                        <a:ea typeface="+mn-ea"/>
                        <a:cs typeface="+mn-cs"/>
                      </a:endParaRPr>
                    </a:p>
                  </a:txBody>
                  <a:tcPr/>
                </a:tc>
                <a:extLst>
                  <a:ext uri="{0D108BD9-81ED-4DB2-BD59-A6C34878D82A}">
                    <a16:rowId xmlns:a16="http://schemas.microsoft.com/office/drawing/2014/main" val="152351466"/>
                  </a:ext>
                </a:extLst>
              </a:tr>
              <a:tr h="370840">
                <a:tc>
                  <a:txBody>
                    <a:bodyPr/>
                    <a:lstStyle/>
                    <a:p>
                      <a:r>
                        <a:rPr lang="es-CO" sz="2000" dirty="0"/>
                        <a:t>Filtrar datos </a:t>
                      </a:r>
                    </a:p>
                  </a:txBody>
                  <a:tcPr/>
                </a:tc>
                <a:tc>
                  <a:txBody>
                    <a:bodyPr/>
                    <a:lstStyle/>
                    <a:p>
                      <a:r>
                        <a:rPr lang="en-US" sz="2000" dirty="0"/>
                        <a:t>SELECT *</a:t>
                      </a:r>
                    </a:p>
                    <a:p>
                      <a:r>
                        <a:rPr lang="en-US" sz="2000" dirty="0"/>
                        <a:t>FROM Product</a:t>
                      </a:r>
                    </a:p>
                    <a:p>
                      <a:r>
                        <a:rPr lang="en-US" sz="2000" dirty="0"/>
                        <a:t>Where Name like '%Sport%'</a:t>
                      </a:r>
                    </a:p>
                    <a:p>
                      <a:r>
                        <a:rPr lang="en-US" sz="2000" dirty="0"/>
                        <a:t> </a:t>
                      </a:r>
                    </a:p>
                  </a:txBody>
                  <a:tcPr/>
                </a:tc>
                <a:tc>
                  <a:txBody>
                    <a:bodyPr/>
                    <a:lstStyle/>
                    <a:p>
                      <a:pPr marL="0" lvl="0" indent="0" algn="l" defTabSz="914400" rtl="0" eaLnBrk="1" fontAlgn="base" latinLnBrk="0" hangingPunct="1">
                        <a:buFont typeface="Arial" panose="020B0604020202020204" pitchFamily="34" charset="0"/>
                        <a:buNone/>
                      </a:pPr>
                      <a:r>
                        <a:rPr lang="es-CO" sz="2000" kern="1200" dirty="0" err="1">
                          <a:solidFill>
                            <a:schemeClr val="tx1"/>
                          </a:solidFill>
                          <a:latin typeface="+mn-lt"/>
                          <a:ea typeface="+mn-ea"/>
                          <a:cs typeface="+mn-cs"/>
                        </a:rPr>
                        <a:t>db.Product.find</a:t>
                      </a:r>
                      <a:r>
                        <a:rPr lang="es-CO" sz="2000" kern="1200" dirty="0">
                          <a:solidFill>
                            <a:schemeClr val="tx1"/>
                          </a:solidFill>
                          <a:latin typeface="+mn-lt"/>
                          <a:ea typeface="+mn-ea"/>
                          <a:cs typeface="+mn-cs"/>
                        </a:rPr>
                        <a:t>(</a:t>
                      </a:r>
                    </a:p>
                    <a:p>
                      <a:pPr marL="0" lvl="0" indent="0" algn="l" defTabSz="914400" rtl="0" eaLnBrk="1" fontAlgn="base" latinLnBrk="0" hangingPunct="1">
                        <a:buFont typeface="Arial" panose="020B0604020202020204" pitchFamily="34" charset="0"/>
                        <a:buNone/>
                      </a:pPr>
                      <a:r>
                        <a:rPr lang="es-CO" sz="2000" kern="1200" dirty="0">
                          <a:solidFill>
                            <a:schemeClr val="tx1"/>
                          </a:solidFill>
                          <a:latin typeface="+mn-lt"/>
                          <a:ea typeface="+mn-ea"/>
                          <a:cs typeface="+mn-cs"/>
                        </a:rPr>
                        <a:t>    {   "</a:t>
                      </a:r>
                      <a:r>
                        <a:rPr lang="es-CO" sz="2000" kern="1200" dirty="0" err="1">
                          <a:solidFill>
                            <a:schemeClr val="tx1"/>
                          </a:solidFill>
                          <a:latin typeface="+mn-lt"/>
                          <a:ea typeface="+mn-ea"/>
                          <a:cs typeface="+mn-cs"/>
                        </a:rPr>
                        <a:t>Name</a:t>
                      </a:r>
                      <a:r>
                        <a:rPr lang="es-CO" sz="2000" kern="1200" dirty="0">
                          <a:solidFill>
                            <a:schemeClr val="tx1"/>
                          </a:solidFill>
                          <a:latin typeface="+mn-lt"/>
                          <a:ea typeface="+mn-ea"/>
                          <a:cs typeface="+mn-cs"/>
                        </a:rPr>
                        <a:t>" : /^.*Sport.*$/i    }</a:t>
                      </a:r>
                    </a:p>
                    <a:p>
                      <a:pPr marL="0" lvl="0" indent="0" algn="l" defTabSz="914400" rtl="0" eaLnBrk="1" fontAlgn="base" latinLnBrk="0" hangingPunct="1">
                        <a:buFont typeface="Arial" panose="020B0604020202020204" pitchFamily="34" charset="0"/>
                        <a:buNone/>
                      </a:pPr>
                      <a:r>
                        <a:rPr lang="es-CO" sz="2000" kern="1200" dirty="0">
                          <a:solidFill>
                            <a:schemeClr val="tx1"/>
                          </a:solidFill>
                          <a:latin typeface="+mn-lt"/>
                          <a:ea typeface="+mn-ea"/>
                          <a:cs typeface="+mn-cs"/>
                        </a:rPr>
                        <a:t>)</a:t>
                      </a:r>
                      <a:endParaRPr lang="es-CO" sz="2000" dirty="0"/>
                    </a:p>
                  </a:txBody>
                  <a:tcPr/>
                </a:tc>
                <a:extLst>
                  <a:ext uri="{0D108BD9-81ED-4DB2-BD59-A6C34878D82A}">
                    <a16:rowId xmlns:a16="http://schemas.microsoft.com/office/drawing/2014/main" val="3633873717"/>
                  </a:ext>
                </a:extLst>
              </a:tr>
              <a:tr h="370840">
                <a:tc>
                  <a:txBody>
                    <a:bodyPr/>
                    <a:lstStyle/>
                    <a:p>
                      <a:r>
                        <a:rPr lang="es-CO" sz="2000" dirty="0"/>
                        <a:t>Obtener datos únicos</a:t>
                      </a:r>
                    </a:p>
                  </a:txBody>
                  <a:tcPr/>
                </a:tc>
                <a:tc>
                  <a:txBody>
                    <a:bodyPr/>
                    <a:lstStyle/>
                    <a:p>
                      <a:r>
                        <a:rPr lang="es-CO" sz="1800" kern="1200" dirty="0">
                          <a:solidFill>
                            <a:schemeClr val="tx1"/>
                          </a:solidFill>
                          <a:latin typeface="+mn-lt"/>
                          <a:ea typeface="+mn-ea"/>
                          <a:cs typeface="+mn-cs"/>
                        </a:rPr>
                        <a:t>SELECT </a:t>
                      </a:r>
                      <a:r>
                        <a:rPr lang="es-CO" sz="1800" kern="1200" dirty="0" err="1">
                          <a:solidFill>
                            <a:schemeClr val="tx1"/>
                          </a:solidFill>
                          <a:latin typeface="+mn-lt"/>
                          <a:ea typeface="+mn-ea"/>
                          <a:cs typeface="+mn-cs"/>
                        </a:rPr>
                        <a:t>distinct</a:t>
                      </a:r>
                      <a:r>
                        <a:rPr lang="es-CO" sz="1800" kern="1200" dirty="0">
                          <a:solidFill>
                            <a:schemeClr val="tx1"/>
                          </a:solidFill>
                          <a:latin typeface="+mn-lt"/>
                          <a:ea typeface="+mn-ea"/>
                          <a:cs typeface="+mn-cs"/>
                        </a:rPr>
                        <a:t> </a:t>
                      </a:r>
                      <a:r>
                        <a:rPr lang="es-CO" sz="1800" kern="1200" dirty="0" err="1">
                          <a:solidFill>
                            <a:schemeClr val="tx1"/>
                          </a:solidFill>
                          <a:latin typeface="+mn-lt"/>
                          <a:ea typeface="+mn-ea"/>
                          <a:cs typeface="+mn-cs"/>
                        </a:rPr>
                        <a:t>Name</a:t>
                      </a:r>
                      <a:endParaRPr lang="es-CO" sz="1800" kern="1200" dirty="0">
                        <a:solidFill>
                          <a:schemeClr val="tx1"/>
                        </a:solidFill>
                        <a:latin typeface="+mn-lt"/>
                        <a:ea typeface="+mn-ea"/>
                        <a:cs typeface="+mn-cs"/>
                      </a:endParaRPr>
                    </a:p>
                    <a:p>
                      <a:r>
                        <a:rPr lang="es-CO" sz="1800" kern="1200" dirty="0">
                          <a:solidFill>
                            <a:schemeClr val="tx1"/>
                          </a:solidFill>
                          <a:latin typeface="+mn-lt"/>
                          <a:ea typeface="+mn-ea"/>
                          <a:cs typeface="+mn-cs"/>
                        </a:rPr>
                        <a:t>FROM </a:t>
                      </a:r>
                      <a:r>
                        <a:rPr lang="es-CO" sz="1800" kern="1200" dirty="0" err="1">
                          <a:solidFill>
                            <a:schemeClr val="tx1"/>
                          </a:solidFill>
                          <a:latin typeface="+mn-lt"/>
                          <a:ea typeface="+mn-ea"/>
                          <a:cs typeface="+mn-cs"/>
                        </a:rPr>
                        <a:t>SalesLT.Product</a:t>
                      </a:r>
                      <a:endParaRPr lang="en-US" sz="2000" dirty="0"/>
                    </a:p>
                  </a:txBody>
                  <a:tcPr/>
                </a:tc>
                <a:tc>
                  <a:txBody>
                    <a:bodyPr/>
                    <a:lstStyle/>
                    <a:p>
                      <a:pPr marL="0" lvl="0" indent="0" algn="l" defTabSz="914400" rtl="0" eaLnBrk="1" fontAlgn="base" latinLnBrk="0" hangingPunct="1">
                        <a:buFont typeface="Arial" panose="020B0604020202020204" pitchFamily="34" charset="0"/>
                        <a:buNone/>
                      </a:pPr>
                      <a:r>
                        <a:rPr lang="es-CO" sz="1800" kern="1200" dirty="0" err="1">
                          <a:solidFill>
                            <a:schemeClr val="tx1"/>
                          </a:solidFill>
                          <a:latin typeface="+mn-lt"/>
                          <a:ea typeface="+mn-ea"/>
                          <a:cs typeface="+mn-cs"/>
                        </a:rPr>
                        <a:t>db.Product.distinct</a:t>
                      </a:r>
                      <a:r>
                        <a:rPr lang="es-CO" sz="1800" b="1" kern="1200" dirty="0">
                          <a:solidFill>
                            <a:schemeClr val="tx1"/>
                          </a:solidFill>
                          <a:latin typeface="+mn-lt"/>
                          <a:ea typeface="+mn-ea"/>
                          <a:cs typeface="+mn-cs"/>
                        </a:rPr>
                        <a:t>( "</a:t>
                      </a:r>
                      <a:r>
                        <a:rPr lang="es-CO" sz="1800" b="1" kern="1200" dirty="0" err="1">
                          <a:solidFill>
                            <a:schemeClr val="tx1"/>
                          </a:solidFill>
                          <a:latin typeface="+mn-lt"/>
                          <a:ea typeface="+mn-ea"/>
                          <a:cs typeface="+mn-cs"/>
                        </a:rPr>
                        <a:t>Name</a:t>
                      </a:r>
                      <a:r>
                        <a:rPr lang="es-CO" sz="1800" b="1" kern="1200" dirty="0">
                          <a:solidFill>
                            <a:schemeClr val="tx1"/>
                          </a:solidFill>
                          <a:latin typeface="+mn-lt"/>
                          <a:ea typeface="+mn-ea"/>
                          <a:cs typeface="+mn-cs"/>
                        </a:rPr>
                        <a:t>" )</a:t>
                      </a:r>
                      <a:endParaRPr lang="es-CO" sz="2000" dirty="0"/>
                    </a:p>
                  </a:txBody>
                  <a:tcPr/>
                </a:tc>
                <a:extLst>
                  <a:ext uri="{0D108BD9-81ED-4DB2-BD59-A6C34878D82A}">
                    <a16:rowId xmlns:a16="http://schemas.microsoft.com/office/drawing/2014/main" val="3990229075"/>
                  </a:ext>
                </a:extLst>
              </a:tr>
            </a:tbl>
          </a:graphicData>
        </a:graphic>
      </p:graphicFrame>
    </p:spTree>
    <p:extLst>
      <p:ext uri="{BB962C8B-B14F-4D97-AF65-F5344CB8AC3E}">
        <p14:creationId xmlns:p14="http://schemas.microsoft.com/office/powerpoint/2010/main" val="26970253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5517EA4B-2C1E-4DB2-A881-513CFECA7EDE}"/>
              </a:ext>
            </a:extLst>
          </p:cNvPr>
          <p:cNvSpPr>
            <a:spLocks noGrp="1"/>
          </p:cNvSpPr>
          <p:nvPr>
            <p:ph type="title"/>
          </p:nvPr>
        </p:nvSpPr>
        <p:spPr>
          <a:xfrm>
            <a:off x="609600" y="274638"/>
            <a:ext cx="10670117" cy="1143000"/>
          </a:xfrm>
        </p:spPr>
        <p:txBody>
          <a:bodyPr/>
          <a:lstStyle/>
          <a:p>
            <a:r>
              <a:rPr lang="es-ES" dirty="0"/>
              <a:t>Hazlo Funcionar</a:t>
            </a:r>
          </a:p>
        </p:txBody>
      </p:sp>
      <p:sp>
        <p:nvSpPr>
          <p:cNvPr id="7" name="Marcador de contenido 4">
            <a:extLst>
              <a:ext uri="{FF2B5EF4-FFF2-40B4-BE49-F238E27FC236}">
                <a16:creationId xmlns:a16="http://schemas.microsoft.com/office/drawing/2014/main" id="{6171A98F-3D60-4F3D-8BDC-1CAE014BD791}"/>
              </a:ext>
            </a:extLst>
          </p:cNvPr>
          <p:cNvSpPr>
            <a:spLocks noGrp="1"/>
          </p:cNvSpPr>
          <p:nvPr>
            <p:ph idx="1"/>
          </p:nvPr>
        </p:nvSpPr>
        <p:spPr>
          <a:xfrm>
            <a:off x="609601" y="1600201"/>
            <a:ext cx="5198368" cy="369332"/>
          </a:xfrm>
        </p:spPr>
        <p:txBody>
          <a:bodyPr/>
          <a:lstStyle/>
          <a:p>
            <a:r>
              <a:rPr lang="es-ES" dirty="0"/>
              <a:t>Taller No-SQL 2</a:t>
            </a:r>
            <a:endParaRPr lang="es-CO" dirty="0"/>
          </a:p>
        </p:txBody>
      </p:sp>
      <p:sp>
        <p:nvSpPr>
          <p:cNvPr id="8" name="Elipse 7">
            <a:extLst>
              <a:ext uri="{FF2B5EF4-FFF2-40B4-BE49-F238E27FC236}">
                <a16:creationId xmlns:a16="http://schemas.microsoft.com/office/drawing/2014/main" id="{F575B362-A99D-484B-A1BB-CDC3891D85EE}"/>
              </a:ext>
            </a:extLst>
          </p:cNvPr>
          <p:cNvSpPr/>
          <p:nvPr/>
        </p:nvSpPr>
        <p:spPr>
          <a:xfrm>
            <a:off x="6680375" y="2238325"/>
            <a:ext cx="2952327" cy="266429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CO" sz="4400" b="1" dirty="0"/>
              <a:t>Taller 6</a:t>
            </a:r>
          </a:p>
        </p:txBody>
      </p:sp>
      <p:sp>
        <p:nvSpPr>
          <p:cNvPr id="9" name="CuadroTexto 8">
            <a:extLst>
              <a:ext uri="{FF2B5EF4-FFF2-40B4-BE49-F238E27FC236}">
                <a16:creationId xmlns:a16="http://schemas.microsoft.com/office/drawing/2014/main" id="{7ABC16A6-3242-459A-9C4E-92A6A15E3FB4}"/>
              </a:ext>
            </a:extLst>
          </p:cNvPr>
          <p:cNvSpPr txBox="1"/>
          <p:nvPr/>
        </p:nvSpPr>
        <p:spPr>
          <a:xfrm>
            <a:off x="6384033" y="5074309"/>
            <a:ext cx="3711272" cy="646331"/>
          </a:xfrm>
          <a:prstGeom prst="rect">
            <a:avLst/>
          </a:prstGeom>
          <a:noFill/>
        </p:spPr>
        <p:txBody>
          <a:bodyPr wrap="none" rtlCol="0">
            <a:spAutoFit/>
          </a:bodyPr>
          <a:lstStyle/>
          <a:p>
            <a:r>
              <a:rPr lang="es-CO" b="1" dirty="0"/>
              <a:t>educacion.masdatascience.com</a:t>
            </a:r>
          </a:p>
          <a:p>
            <a:endParaRPr lang="es-CO" dirty="0"/>
          </a:p>
        </p:txBody>
      </p:sp>
      <p:pic>
        <p:nvPicPr>
          <p:cNvPr id="2052" name="Picture 4" descr="Resultado de imagen para mongodb">
            <a:extLst>
              <a:ext uri="{FF2B5EF4-FFF2-40B4-BE49-F238E27FC236}">
                <a16:creationId xmlns:a16="http://schemas.microsoft.com/office/drawing/2014/main" id="{369E3D11-360A-4123-A62E-BBB1CF359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76" y="2593503"/>
            <a:ext cx="2273459" cy="2664296"/>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AE083294-2EDE-46AF-B6F8-B0BFFDBF2ECA}"/>
              </a:ext>
            </a:extLst>
          </p:cNvPr>
          <p:cNvPicPr>
            <a:picLocks noChangeAspect="1"/>
          </p:cNvPicPr>
          <p:nvPr/>
        </p:nvPicPr>
        <p:blipFill>
          <a:blip r:embed="rId4"/>
          <a:stretch>
            <a:fillRect/>
          </a:stretch>
        </p:blipFill>
        <p:spPr>
          <a:xfrm>
            <a:off x="3319027" y="2854088"/>
            <a:ext cx="1912877" cy="1912877"/>
          </a:xfrm>
          <a:prstGeom prst="rect">
            <a:avLst/>
          </a:prstGeom>
        </p:spPr>
      </p:pic>
    </p:spTree>
    <p:extLst>
      <p:ext uri="{BB962C8B-B14F-4D97-AF65-F5344CB8AC3E}">
        <p14:creationId xmlns:p14="http://schemas.microsoft.com/office/powerpoint/2010/main" val="26184340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Agenda</a:t>
            </a:r>
          </a:p>
        </p:txBody>
      </p:sp>
      <p:sp>
        <p:nvSpPr>
          <p:cNvPr id="3" name="Marcador de contenido 2"/>
          <p:cNvSpPr>
            <a:spLocks noGrp="1"/>
          </p:cNvSpPr>
          <p:nvPr>
            <p:ph idx="1"/>
          </p:nvPr>
        </p:nvSpPr>
        <p:spPr>
          <a:xfrm>
            <a:off x="199137" y="1642871"/>
            <a:ext cx="11544300" cy="2585323"/>
          </a:xfrm>
        </p:spPr>
        <p:txBody>
          <a:bodyPr/>
          <a:lstStyle/>
          <a:p>
            <a:pPr>
              <a:buClr>
                <a:srgbClr val="92D050"/>
              </a:buClr>
              <a:buFont typeface="Wingdings" panose="05000000000000000000" pitchFamily="2" charset="2"/>
              <a:buChar char="q"/>
            </a:pPr>
            <a:r>
              <a:rPr lang="es-CO" sz="2800" dirty="0"/>
              <a:t>Herramientas de productividad</a:t>
            </a:r>
          </a:p>
          <a:p>
            <a:pPr>
              <a:buClr>
                <a:srgbClr val="92D050"/>
              </a:buClr>
              <a:buFont typeface="Wingdings" panose="05000000000000000000" pitchFamily="2" charset="2"/>
              <a:buChar char="q"/>
            </a:pPr>
            <a:r>
              <a:rPr lang="es-CO" sz="2800" dirty="0"/>
              <a:t>Big Data</a:t>
            </a:r>
          </a:p>
          <a:p>
            <a:pPr>
              <a:buClr>
                <a:srgbClr val="92D050"/>
              </a:buClr>
              <a:buFont typeface="Wingdings" panose="05000000000000000000" pitchFamily="2" charset="2"/>
              <a:buChar char="q"/>
            </a:pPr>
            <a:r>
              <a:rPr lang="es-CO" sz="2800" dirty="0"/>
              <a:t>NoSQL</a:t>
            </a:r>
          </a:p>
          <a:p>
            <a:pPr>
              <a:buClr>
                <a:srgbClr val="92D050"/>
              </a:buClr>
              <a:buFont typeface="Wingdings" panose="05000000000000000000" pitchFamily="2" charset="2"/>
              <a:buChar char="q"/>
            </a:pPr>
            <a:r>
              <a:rPr lang="es-CO" sz="2800" b="1" dirty="0"/>
              <a:t>Arquitectura Lambda</a:t>
            </a:r>
          </a:p>
          <a:p>
            <a:pPr>
              <a:buClr>
                <a:srgbClr val="92D050"/>
              </a:buClr>
              <a:buFont typeface="Wingdings" panose="05000000000000000000" pitchFamily="2" charset="2"/>
              <a:buChar char="q"/>
            </a:pPr>
            <a:r>
              <a:rPr lang="es-CO" sz="2800" dirty="0"/>
              <a:t>Ecosistema </a:t>
            </a:r>
            <a:r>
              <a:rPr lang="es-CO" sz="2800" dirty="0" err="1"/>
              <a:t>BigData</a:t>
            </a:r>
            <a:endParaRPr lang="es-CO" sz="2800" dirty="0"/>
          </a:p>
          <a:p>
            <a:endParaRPr lang="es-CO" sz="2800" dirty="0"/>
          </a:p>
        </p:txBody>
      </p:sp>
    </p:spTree>
    <p:extLst>
      <p:ext uri="{BB962C8B-B14F-4D97-AF65-F5344CB8AC3E}">
        <p14:creationId xmlns:p14="http://schemas.microsoft.com/office/powerpoint/2010/main" val="18052584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Arquitectura Lambda</a:t>
            </a:r>
          </a:p>
        </p:txBody>
      </p:sp>
      <p:sp>
        <p:nvSpPr>
          <p:cNvPr id="3" name="Marcador de contenido 2">
            <a:extLst>
              <a:ext uri="{FF2B5EF4-FFF2-40B4-BE49-F238E27FC236}">
                <a16:creationId xmlns:a16="http://schemas.microsoft.com/office/drawing/2014/main" id="{55699E87-D3F6-48FD-AB5F-8F5E9EA7B7EB}"/>
              </a:ext>
            </a:extLst>
          </p:cNvPr>
          <p:cNvSpPr>
            <a:spLocks noGrp="1"/>
          </p:cNvSpPr>
          <p:nvPr>
            <p:ph idx="1"/>
          </p:nvPr>
        </p:nvSpPr>
        <p:spPr/>
        <p:txBody>
          <a:bodyPr/>
          <a:lstStyle/>
          <a:p>
            <a:r>
              <a:rPr lang="es-ES" sz="2400" dirty="0"/>
              <a:t>La arquitectura Lambda está compuesta por múltiples capas, y es la base para soluciones de Big Data en tiempo real altamente escalables, disponibles, consistentes a largo plazo, tolerantes a errores y de baja latencia. </a:t>
            </a:r>
          </a:p>
          <a:p>
            <a:r>
              <a:rPr lang="es-ES" sz="2400" dirty="0"/>
              <a:t>La arquitectura Lambda usa una combinación de componentes de tiempo real y en </a:t>
            </a:r>
            <a:r>
              <a:rPr lang="es-ES" sz="2400" dirty="0" err="1"/>
              <a:t>batch</a:t>
            </a:r>
            <a:r>
              <a:rPr lang="es-ES" sz="2400" dirty="0"/>
              <a:t> que operan en paralelo para procesar datos sin ninguna demora,  frece cálculos precisos y consistentes.  </a:t>
            </a:r>
          </a:p>
          <a:p>
            <a:r>
              <a:rPr lang="es-ES" sz="2400" dirty="0"/>
              <a:t>Es posible que los resultados del procesamiento no sean consistentes o precisos de forma inmediata. Sin embargo, la consistencia y la precisión se alcanzan a largo plazo tras un intervalo predeterminado. </a:t>
            </a:r>
          </a:p>
          <a:p>
            <a:endParaRPr lang="es-CO" sz="2400" dirty="0"/>
          </a:p>
        </p:txBody>
      </p:sp>
    </p:spTree>
    <p:extLst>
      <p:ext uri="{BB962C8B-B14F-4D97-AF65-F5344CB8AC3E}">
        <p14:creationId xmlns:p14="http://schemas.microsoft.com/office/powerpoint/2010/main" val="18843410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Conceptos</a:t>
            </a:r>
          </a:p>
        </p:txBody>
      </p:sp>
      <p:sp>
        <p:nvSpPr>
          <p:cNvPr id="3" name="Marcador de contenido 2">
            <a:extLst>
              <a:ext uri="{FF2B5EF4-FFF2-40B4-BE49-F238E27FC236}">
                <a16:creationId xmlns:a16="http://schemas.microsoft.com/office/drawing/2014/main" id="{55699E87-D3F6-48FD-AB5F-8F5E9EA7B7EB}"/>
              </a:ext>
            </a:extLst>
          </p:cNvPr>
          <p:cNvSpPr>
            <a:spLocks noGrp="1"/>
          </p:cNvSpPr>
          <p:nvPr>
            <p:ph idx="1"/>
          </p:nvPr>
        </p:nvSpPr>
        <p:spPr>
          <a:xfrm>
            <a:off x="609601" y="1600201"/>
            <a:ext cx="9014792" cy="4525963"/>
          </a:xfrm>
        </p:spPr>
        <p:txBody>
          <a:bodyPr/>
          <a:lstStyle/>
          <a:p>
            <a:pPr marL="0" indent="0">
              <a:buNone/>
            </a:pPr>
            <a:r>
              <a:rPr lang="es-ES" sz="2400" b="1" i="1" dirty="0"/>
              <a:t>Vista  </a:t>
            </a:r>
          </a:p>
          <a:p>
            <a:r>
              <a:rPr lang="es-ES" sz="2400" dirty="0"/>
              <a:t>Una vista es una estructura de datos, tal como un archivo plano o una tabla, que contiene resultados generados a partir de datos sin procesa. </a:t>
            </a:r>
          </a:p>
          <a:p>
            <a:pPr marL="0" indent="0">
              <a:buNone/>
            </a:pPr>
            <a:r>
              <a:rPr lang="es-ES" sz="2400" b="1" i="1" dirty="0"/>
              <a:t>Indexación </a:t>
            </a:r>
          </a:p>
          <a:p>
            <a:r>
              <a:rPr lang="es-ES" sz="2400" dirty="0"/>
              <a:t>La indexación es el proceso de generación de un índice (una estructura de datos llave-valor (</a:t>
            </a:r>
            <a:r>
              <a:rPr lang="es-ES" sz="2400" dirty="0" err="1"/>
              <a:t>key-value</a:t>
            </a:r>
            <a:r>
              <a:rPr lang="es-ES" sz="2400" dirty="0"/>
              <a:t>)), con base en ciertos campos, para recuperar datos más rápidamente  </a:t>
            </a:r>
          </a:p>
          <a:p>
            <a:pPr marL="0" indent="0">
              <a:buNone/>
            </a:pPr>
            <a:r>
              <a:rPr lang="es-ES" sz="2400" b="1" i="1" dirty="0"/>
              <a:t>Vista indexada  </a:t>
            </a:r>
          </a:p>
          <a:p>
            <a:r>
              <a:rPr lang="es-ES" sz="2400" dirty="0"/>
              <a:t>Una vista indexada es una estructura de datos en forma tabular, optimizada para consultas más rápidas, tal como una tabla de base de datos </a:t>
            </a:r>
          </a:p>
          <a:p>
            <a:endParaRPr lang="es-CO" sz="2400" dirty="0"/>
          </a:p>
        </p:txBody>
      </p:sp>
      <p:sp>
        <p:nvSpPr>
          <p:cNvPr id="5" name="object 8">
            <a:extLst>
              <a:ext uri="{FF2B5EF4-FFF2-40B4-BE49-F238E27FC236}">
                <a16:creationId xmlns:a16="http://schemas.microsoft.com/office/drawing/2014/main" id="{2D4DDFF9-312C-4771-8ED2-B75125841995}"/>
              </a:ext>
            </a:extLst>
          </p:cNvPr>
          <p:cNvSpPr/>
          <p:nvPr/>
        </p:nvSpPr>
        <p:spPr>
          <a:xfrm>
            <a:off x="9323669" y="1630041"/>
            <a:ext cx="1981200" cy="1313180"/>
          </a:xfrm>
          <a:custGeom>
            <a:avLst/>
            <a:gdLst/>
            <a:ahLst/>
            <a:cxnLst/>
            <a:rect l="l" t="t" r="r" b="b"/>
            <a:pathLst>
              <a:path w="1981200" h="1313179">
                <a:moveTo>
                  <a:pt x="0" y="1313179"/>
                </a:moveTo>
                <a:lnTo>
                  <a:pt x="1981200" y="1313179"/>
                </a:lnTo>
                <a:lnTo>
                  <a:pt x="1981200" y="0"/>
                </a:lnTo>
                <a:lnTo>
                  <a:pt x="0" y="0"/>
                </a:lnTo>
                <a:lnTo>
                  <a:pt x="0" y="1313179"/>
                </a:lnTo>
                <a:close/>
              </a:path>
            </a:pathLst>
          </a:custGeom>
          <a:solidFill>
            <a:srgbClr val="FFFFFF"/>
          </a:solidFill>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16">
            <a:extLst>
              <a:ext uri="{FF2B5EF4-FFF2-40B4-BE49-F238E27FC236}">
                <a16:creationId xmlns:a16="http://schemas.microsoft.com/office/drawing/2014/main" id="{E40737D8-E27A-4A83-A14B-F03DDD43E58A}"/>
              </a:ext>
            </a:extLst>
          </p:cNvPr>
          <p:cNvSpPr/>
          <p:nvPr/>
        </p:nvSpPr>
        <p:spPr>
          <a:xfrm>
            <a:off x="9839288" y="1718941"/>
            <a:ext cx="855979" cy="1092200"/>
          </a:xfrm>
          <a:prstGeom prst="rect">
            <a:avLst/>
          </a:prstGeom>
          <a:blipFill>
            <a:blip r:embed="rId3" cstate="print"/>
            <a:stretch>
              <a:fillRect/>
            </a:stretch>
          </a:blipFill>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17">
            <a:extLst>
              <a:ext uri="{FF2B5EF4-FFF2-40B4-BE49-F238E27FC236}">
                <a16:creationId xmlns:a16="http://schemas.microsoft.com/office/drawing/2014/main" id="{30A13CD4-B17B-43BD-9C83-161CACF83662}"/>
              </a:ext>
            </a:extLst>
          </p:cNvPr>
          <p:cNvSpPr/>
          <p:nvPr/>
        </p:nvSpPr>
        <p:spPr>
          <a:xfrm>
            <a:off x="9300084" y="3477900"/>
            <a:ext cx="1424940" cy="873760"/>
          </a:xfrm>
          <a:prstGeom prst="rect">
            <a:avLst/>
          </a:prstGeom>
          <a:blipFill>
            <a:blip r:embed="rId4" cstate="print"/>
            <a:stretch>
              <a:fillRect/>
            </a:stretch>
          </a:blipFill>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8" name="object 18">
            <a:extLst>
              <a:ext uri="{FF2B5EF4-FFF2-40B4-BE49-F238E27FC236}">
                <a16:creationId xmlns:a16="http://schemas.microsoft.com/office/drawing/2014/main" id="{363FA208-D2F0-4C62-BC62-ADA999ABFA8F}"/>
              </a:ext>
            </a:extLst>
          </p:cNvPr>
          <p:cNvSpPr/>
          <p:nvPr/>
        </p:nvSpPr>
        <p:spPr>
          <a:xfrm>
            <a:off x="9535899" y="4894806"/>
            <a:ext cx="1277620" cy="1031240"/>
          </a:xfrm>
          <a:prstGeom prst="rect">
            <a:avLst/>
          </a:prstGeom>
          <a:blipFill>
            <a:blip r:embed="rId5" cstate="print"/>
            <a:stretch>
              <a:fillRect/>
            </a:stretch>
          </a:blipFill>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7962692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Conceptos</a:t>
            </a:r>
          </a:p>
        </p:txBody>
      </p:sp>
      <p:sp>
        <p:nvSpPr>
          <p:cNvPr id="3" name="Marcador de contenido 2">
            <a:extLst>
              <a:ext uri="{FF2B5EF4-FFF2-40B4-BE49-F238E27FC236}">
                <a16:creationId xmlns:a16="http://schemas.microsoft.com/office/drawing/2014/main" id="{55699E87-D3F6-48FD-AB5F-8F5E9EA7B7EB}"/>
              </a:ext>
            </a:extLst>
          </p:cNvPr>
          <p:cNvSpPr>
            <a:spLocks noGrp="1"/>
          </p:cNvSpPr>
          <p:nvPr>
            <p:ph idx="1"/>
          </p:nvPr>
        </p:nvSpPr>
        <p:spPr>
          <a:xfrm>
            <a:off x="609601" y="1600201"/>
            <a:ext cx="8198322" cy="4525963"/>
          </a:xfrm>
        </p:spPr>
        <p:txBody>
          <a:bodyPr/>
          <a:lstStyle/>
          <a:p>
            <a:pPr marL="0" indent="0">
              <a:buNone/>
            </a:pPr>
            <a:r>
              <a:rPr lang="es-ES" sz="2400" b="1" i="1" dirty="0"/>
              <a:t>Normalización  </a:t>
            </a:r>
          </a:p>
          <a:p>
            <a:r>
              <a:rPr lang="es-ES" sz="2400" dirty="0"/>
              <a:t>La normalización es el proceso de almacenamiento de datos en una forma que elimina la duplicación de datos y garantiza la consistencia</a:t>
            </a:r>
          </a:p>
          <a:p>
            <a:pPr marL="0" indent="0">
              <a:buNone/>
            </a:pPr>
            <a:r>
              <a:rPr lang="es-ES" sz="2400" b="1" i="1" dirty="0"/>
              <a:t>Desnormalización  </a:t>
            </a:r>
          </a:p>
          <a:p>
            <a:r>
              <a:rPr lang="es-ES" sz="2400" dirty="0"/>
              <a:t>La desnormalización es el proceso de almacenamiento de datos en una forma que introduce la redundancia para que las consultas sean más rápidas </a:t>
            </a:r>
            <a:r>
              <a:rPr lang="es-ES" sz="2400" b="1" i="1" dirty="0"/>
              <a:t> </a:t>
            </a:r>
          </a:p>
          <a:p>
            <a:pPr marL="0" indent="0">
              <a:buNone/>
            </a:pPr>
            <a:r>
              <a:rPr lang="es-ES" sz="2400" b="1" i="1" dirty="0"/>
              <a:t>Persistencia políglota  </a:t>
            </a:r>
          </a:p>
          <a:p>
            <a:r>
              <a:rPr lang="es-ES" sz="2400" dirty="0"/>
              <a:t>La persistencia políglota es la práctica de usar más de un dispositivo de almacenamiento apropiado para guardar datos </a:t>
            </a:r>
            <a:endParaRPr lang="es-CO" sz="2400" dirty="0"/>
          </a:p>
        </p:txBody>
      </p:sp>
      <p:sp>
        <p:nvSpPr>
          <p:cNvPr id="5" name="object 8">
            <a:extLst>
              <a:ext uri="{FF2B5EF4-FFF2-40B4-BE49-F238E27FC236}">
                <a16:creationId xmlns:a16="http://schemas.microsoft.com/office/drawing/2014/main" id="{2D4DDFF9-312C-4771-8ED2-B75125841995}"/>
              </a:ext>
            </a:extLst>
          </p:cNvPr>
          <p:cNvSpPr/>
          <p:nvPr/>
        </p:nvSpPr>
        <p:spPr>
          <a:xfrm>
            <a:off x="9323669" y="1630041"/>
            <a:ext cx="1981200" cy="1313180"/>
          </a:xfrm>
          <a:custGeom>
            <a:avLst/>
            <a:gdLst/>
            <a:ahLst/>
            <a:cxnLst/>
            <a:rect l="l" t="t" r="r" b="b"/>
            <a:pathLst>
              <a:path w="1981200" h="1313179">
                <a:moveTo>
                  <a:pt x="0" y="1313179"/>
                </a:moveTo>
                <a:lnTo>
                  <a:pt x="1981200" y="1313179"/>
                </a:lnTo>
                <a:lnTo>
                  <a:pt x="1981200" y="0"/>
                </a:lnTo>
                <a:lnTo>
                  <a:pt x="0" y="0"/>
                </a:lnTo>
                <a:lnTo>
                  <a:pt x="0" y="1313179"/>
                </a:lnTo>
                <a:close/>
              </a:path>
            </a:pathLst>
          </a:custGeom>
          <a:solidFill>
            <a:srgbClr val="FFFFFF"/>
          </a:solidFill>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16">
            <a:extLst>
              <a:ext uri="{FF2B5EF4-FFF2-40B4-BE49-F238E27FC236}">
                <a16:creationId xmlns:a16="http://schemas.microsoft.com/office/drawing/2014/main" id="{C9226091-503F-40F6-8BC2-CBA149026FDC}"/>
              </a:ext>
            </a:extLst>
          </p:cNvPr>
          <p:cNvSpPr/>
          <p:nvPr/>
        </p:nvSpPr>
        <p:spPr>
          <a:xfrm>
            <a:off x="8671893" y="1783044"/>
            <a:ext cx="1905000" cy="1018539"/>
          </a:xfrm>
          <a:prstGeom prst="rect">
            <a:avLst/>
          </a:prstGeom>
          <a:blipFill>
            <a:blip r:embed="rId3" cstate="print"/>
            <a:stretch>
              <a:fillRect/>
            </a:stretch>
          </a:blipFill>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0" name="object 17">
            <a:extLst>
              <a:ext uri="{FF2B5EF4-FFF2-40B4-BE49-F238E27FC236}">
                <a16:creationId xmlns:a16="http://schemas.microsoft.com/office/drawing/2014/main" id="{26EF4683-6FE5-44AA-9219-B4692AC420F2}"/>
              </a:ext>
            </a:extLst>
          </p:cNvPr>
          <p:cNvSpPr/>
          <p:nvPr/>
        </p:nvSpPr>
        <p:spPr>
          <a:xfrm>
            <a:off x="8671893" y="3171346"/>
            <a:ext cx="1841500" cy="1038860"/>
          </a:xfrm>
          <a:prstGeom prst="rect">
            <a:avLst/>
          </a:prstGeom>
          <a:blipFill>
            <a:blip r:embed="rId4" cstate="print"/>
            <a:stretch>
              <a:fillRect/>
            </a:stretch>
          </a:blipFill>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1" name="object 18">
            <a:extLst>
              <a:ext uri="{FF2B5EF4-FFF2-40B4-BE49-F238E27FC236}">
                <a16:creationId xmlns:a16="http://schemas.microsoft.com/office/drawing/2014/main" id="{BD022393-135A-4E8E-ABF0-0A0CAA7CBEE5}"/>
              </a:ext>
            </a:extLst>
          </p:cNvPr>
          <p:cNvSpPr/>
          <p:nvPr/>
        </p:nvSpPr>
        <p:spPr>
          <a:xfrm>
            <a:off x="8841955" y="4554219"/>
            <a:ext cx="1455420" cy="1407160"/>
          </a:xfrm>
          <a:prstGeom prst="rect">
            <a:avLst/>
          </a:prstGeom>
          <a:blipFill>
            <a:blip r:embed="rId5" cstate="print"/>
            <a:stretch>
              <a:fillRect/>
            </a:stretch>
          </a:blipFill>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30054182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Capas de la arquitectura</a:t>
            </a:r>
          </a:p>
        </p:txBody>
      </p:sp>
      <p:sp>
        <p:nvSpPr>
          <p:cNvPr id="3" name="Marcador de contenido 2">
            <a:extLst>
              <a:ext uri="{FF2B5EF4-FFF2-40B4-BE49-F238E27FC236}">
                <a16:creationId xmlns:a16="http://schemas.microsoft.com/office/drawing/2014/main" id="{55699E87-D3F6-48FD-AB5F-8F5E9EA7B7EB}"/>
              </a:ext>
            </a:extLst>
          </p:cNvPr>
          <p:cNvSpPr>
            <a:spLocks noGrp="1"/>
          </p:cNvSpPr>
          <p:nvPr>
            <p:ph idx="1"/>
          </p:nvPr>
        </p:nvSpPr>
        <p:spPr>
          <a:xfrm>
            <a:off x="609600" y="1600201"/>
            <a:ext cx="10238927" cy="4525963"/>
          </a:xfrm>
        </p:spPr>
        <p:txBody>
          <a:bodyPr/>
          <a:lstStyle/>
          <a:p>
            <a:pPr marL="0" indent="0">
              <a:buNone/>
            </a:pPr>
            <a:r>
              <a:rPr lang="es-ES" sz="2400" b="1" i="1" dirty="0" err="1"/>
              <a:t>Batch</a:t>
            </a:r>
            <a:r>
              <a:rPr lang="es-ES" sz="2400" b="1" i="1" dirty="0"/>
              <a:t>  </a:t>
            </a:r>
          </a:p>
          <a:p>
            <a:r>
              <a:rPr lang="es-ES" sz="2400" dirty="0"/>
              <a:t>se almacenan datos sin procesar y se calculan las vistas en modo por lotes </a:t>
            </a:r>
          </a:p>
          <a:p>
            <a:pPr marL="0" indent="0">
              <a:buNone/>
            </a:pPr>
            <a:r>
              <a:rPr lang="es-ES" sz="2400" b="1" i="1" dirty="0"/>
              <a:t>Servicio  </a:t>
            </a:r>
          </a:p>
          <a:p>
            <a:r>
              <a:rPr lang="es-ES" sz="2400" dirty="0"/>
              <a:t>Se crean vistas indexadas, las cuales son puestas a disposición de los procesos de consulta</a:t>
            </a:r>
          </a:p>
          <a:p>
            <a:pPr marL="0" indent="0">
              <a:buNone/>
            </a:pPr>
            <a:r>
              <a:rPr lang="es-ES" sz="2400" b="1" i="1" dirty="0"/>
              <a:t>Velocidad</a:t>
            </a:r>
          </a:p>
          <a:p>
            <a:r>
              <a:rPr lang="es-ES" sz="2400" dirty="0"/>
              <a:t>Se calculan vistas de los datos sin procesar en tiempo real</a:t>
            </a:r>
          </a:p>
          <a:p>
            <a:pPr marL="0" indent="0">
              <a:buNone/>
            </a:pPr>
            <a:r>
              <a:rPr lang="es-ES" sz="2400" b="1" i="1" dirty="0"/>
              <a:t>Velocidad</a:t>
            </a:r>
          </a:p>
          <a:p>
            <a:r>
              <a:rPr lang="es-ES" sz="2400" dirty="0"/>
              <a:t>Se ejecutan consultas al combinar vistas de las capas de servicio y de velocidad </a:t>
            </a:r>
            <a:endParaRPr lang="es-CO" sz="2400" dirty="0"/>
          </a:p>
          <a:p>
            <a:pPr marL="0" indent="0">
              <a:buNone/>
            </a:pPr>
            <a:r>
              <a:rPr lang="es-ES" sz="2400" dirty="0"/>
              <a:t> </a:t>
            </a:r>
            <a:endParaRPr lang="es-CO" sz="2400" dirty="0"/>
          </a:p>
        </p:txBody>
      </p:sp>
    </p:spTree>
    <p:extLst>
      <p:ext uri="{BB962C8B-B14F-4D97-AF65-F5344CB8AC3E}">
        <p14:creationId xmlns:p14="http://schemas.microsoft.com/office/powerpoint/2010/main" val="26648128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Capas de la arquitectura</a:t>
            </a:r>
          </a:p>
        </p:txBody>
      </p:sp>
      <p:sp>
        <p:nvSpPr>
          <p:cNvPr id="12" name="object 2">
            <a:extLst>
              <a:ext uri="{FF2B5EF4-FFF2-40B4-BE49-F238E27FC236}">
                <a16:creationId xmlns:a16="http://schemas.microsoft.com/office/drawing/2014/main" id="{B7044C3E-CCD6-4B5C-A010-F9401345E723}"/>
              </a:ext>
            </a:extLst>
          </p:cNvPr>
          <p:cNvSpPr/>
          <p:nvPr/>
        </p:nvSpPr>
        <p:spPr>
          <a:xfrm>
            <a:off x="609600" y="1196752"/>
            <a:ext cx="7790656" cy="5184576"/>
          </a:xfrm>
          <a:prstGeom prst="rect">
            <a:avLst/>
          </a:prstGeom>
          <a:blipFill>
            <a:blip r:embed="rId3" cstate="print"/>
            <a:stretch>
              <a:fillRect/>
            </a:stretch>
          </a:blipFill>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11642994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Agenda</a:t>
            </a:r>
          </a:p>
        </p:txBody>
      </p:sp>
      <p:sp>
        <p:nvSpPr>
          <p:cNvPr id="3" name="Marcador de contenido 2"/>
          <p:cNvSpPr>
            <a:spLocks noGrp="1"/>
          </p:cNvSpPr>
          <p:nvPr>
            <p:ph idx="1"/>
          </p:nvPr>
        </p:nvSpPr>
        <p:spPr>
          <a:xfrm>
            <a:off x="199137" y="1642871"/>
            <a:ext cx="11544300" cy="2585323"/>
          </a:xfrm>
        </p:spPr>
        <p:txBody>
          <a:bodyPr/>
          <a:lstStyle/>
          <a:p>
            <a:pPr>
              <a:buClr>
                <a:srgbClr val="92D050"/>
              </a:buClr>
              <a:buFont typeface="Wingdings" panose="05000000000000000000" pitchFamily="2" charset="2"/>
              <a:buChar char="q"/>
            </a:pPr>
            <a:r>
              <a:rPr lang="es-CO" sz="2800" dirty="0"/>
              <a:t>Herramientas de productividad</a:t>
            </a:r>
          </a:p>
          <a:p>
            <a:pPr>
              <a:buClr>
                <a:srgbClr val="92D050"/>
              </a:buClr>
              <a:buFont typeface="Wingdings" panose="05000000000000000000" pitchFamily="2" charset="2"/>
              <a:buChar char="q"/>
            </a:pPr>
            <a:r>
              <a:rPr lang="es-CO" sz="2800" dirty="0"/>
              <a:t>Big Data</a:t>
            </a:r>
          </a:p>
          <a:p>
            <a:pPr>
              <a:buClr>
                <a:srgbClr val="92D050"/>
              </a:buClr>
              <a:buFont typeface="Wingdings" panose="05000000000000000000" pitchFamily="2" charset="2"/>
              <a:buChar char="q"/>
            </a:pPr>
            <a:r>
              <a:rPr lang="es-CO" sz="2800" dirty="0"/>
              <a:t>NoSQL</a:t>
            </a:r>
          </a:p>
          <a:p>
            <a:pPr>
              <a:buClr>
                <a:srgbClr val="92D050"/>
              </a:buClr>
              <a:buFont typeface="Wingdings" panose="05000000000000000000" pitchFamily="2" charset="2"/>
              <a:buChar char="q"/>
            </a:pPr>
            <a:r>
              <a:rPr lang="es-CO" sz="2800" dirty="0"/>
              <a:t>Arquitectura Lambda</a:t>
            </a:r>
          </a:p>
          <a:p>
            <a:pPr>
              <a:buClr>
                <a:srgbClr val="92D050"/>
              </a:buClr>
              <a:buFont typeface="Wingdings" panose="05000000000000000000" pitchFamily="2" charset="2"/>
              <a:buChar char="q"/>
            </a:pPr>
            <a:r>
              <a:rPr lang="es-CO" sz="2800" b="1" dirty="0"/>
              <a:t>Ecosistema </a:t>
            </a:r>
            <a:r>
              <a:rPr lang="es-CO" sz="2800" b="1" dirty="0" err="1"/>
              <a:t>BigData</a:t>
            </a:r>
            <a:endParaRPr lang="es-CO" sz="2800" b="1" dirty="0"/>
          </a:p>
          <a:p>
            <a:endParaRPr lang="es-CO" sz="2800" dirty="0"/>
          </a:p>
        </p:txBody>
      </p:sp>
    </p:spTree>
    <p:extLst>
      <p:ext uri="{BB962C8B-B14F-4D97-AF65-F5344CB8AC3E}">
        <p14:creationId xmlns:p14="http://schemas.microsoft.com/office/powerpoint/2010/main" val="25695646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Ecosistema </a:t>
            </a:r>
            <a:r>
              <a:rPr lang="es-CO" dirty="0" err="1"/>
              <a:t>BigData</a:t>
            </a:r>
            <a:endParaRPr lang="es-CO" dirty="0"/>
          </a:p>
        </p:txBody>
      </p:sp>
      <p:pic>
        <p:nvPicPr>
          <p:cNvPr id="5" name="Imagen 4">
            <a:extLst>
              <a:ext uri="{FF2B5EF4-FFF2-40B4-BE49-F238E27FC236}">
                <a16:creationId xmlns:a16="http://schemas.microsoft.com/office/drawing/2014/main" id="{6ACCE9D5-FA11-4ABA-9CAF-F3153872DA98}"/>
              </a:ext>
            </a:extLst>
          </p:cNvPr>
          <p:cNvPicPr>
            <a:picLocks noChangeAspect="1"/>
          </p:cNvPicPr>
          <p:nvPr/>
        </p:nvPicPr>
        <p:blipFill>
          <a:blip r:embed="rId2"/>
          <a:stretch>
            <a:fillRect/>
          </a:stretch>
        </p:blipFill>
        <p:spPr>
          <a:xfrm>
            <a:off x="1074193" y="2999172"/>
            <a:ext cx="864096" cy="845063"/>
          </a:xfrm>
          <a:prstGeom prst="rect">
            <a:avLst/>
          </a:prstGeom>
        </p:spPr>
      </p:pic>
      <p:pic>
        <p:nvPicPr>
          <p:cNvPr id="7" name="Imagen 6">
            <a:extLst>
              <a:ext uri="{FF2B5EF4-FFF2-40B4-BE49-F238E27FC236}">
                <a16:creationId xmlns:a16="http://schemas.microsoft.com/office/drawing/2014/main" id="{CDE08177-E851-4A7B-9222-61F4745A1EDC}"/>
              </a:ext>
            </a:extLst>
          </p:cNvPr>
          <p:cNvPicPr>
            <a:picLocks noChangeAspect="1"/>
          </p:cNvPicPr>
          <p:nvPr/>
        </p:nvPicPr>
        <p:blipFill>
          <a:blip r:embed="rId3"/>
          <a:stretch>
            <a:fillRect/>
          </a:stretch>
        </p:blipFill>
        <p:spPr>
          <a:xfrm>
            <a:off x="588889" y="1702656"/>
            <a:ext cx="1834704" cy="1104631"/>
          </a:xfrm>
          <a:prstGeom prst="rect">
            <a:avLst/>
          </a:prstGeom>
        </p:spPr>
      </p:pic>
      <p:pic>
        <p:nvPicPr>
          <p:cNvPr id="9" name="Imagen 8">
            <a:extLst>
              <a:ext uri="{FF2B5EF4-FFF2-40B4-BE49-F238E27FC236}">
                <a16:creationId xmlns:a16="http://schemas.microsoft.com/office/drawing/2014/main" id="{475790E3-B37D-403D-BFE7-60E31DF534F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919537" y="2259328"/>
            <a:ext cx="2466975" cy="1847850"/>
          </a:xfrm>
          <a:prstGeom prst="rect">
            <a:avLst/>
          </a:prstGeom>
        </p:spPr>
      </p:pic>
      <p:pic>
        <p:nvPicPr>
          <p:cNvPr id="67592" name="Picture 8" descr="Resultado de imagen para documentdb cloud">
            <a:extLst>
              <a:ext uri="{FF2B5EF4-FFF2-40B4-BE49-F238E27FC236}">
                <a16:creationId xmlns:a16="http://schemas.microsoft.com/office/drawing/2014/main" id="{9EC693D8-C8F0-4420-BA70-557B1380C31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8433" y="4036120"/>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8B9ED656-6581-4A1E-9092-6AF380581F10}"/>
              </a:ext>
            </a:extLst>
          </p:cNvPr>
          <p:cNvPicPr>
            <a:picLocks noChangeAspect="1"/>
          </p:cNvPicPr>
          <p:nvPr/>
        </p:nvPicPr>
        <p:blipFill>
          <a:blip r:embed="rId6"/>
          <a:stretch>
            <a:fillRect/>
          </a:stretch>
        </p:blipFill>
        <p:spPr>
          <a:xfrm>
            <a:off x="1474987" y="4533492"/>
            <a:ext cx="1502543" cy="1502543"/>
          </a:xfrm>
          <a:prstGeom prst="rect">
            <a:avLst/>
          </a:prstGeom>
        </p:spPr>
      </p:pic>
      <p:pic>
        <p:nvPicPr>
          <p:cNvPr id="13" name="Imagen 12">
            <a:extLst>
              <a:ext uri="{FF2B5EF4-FFF2-40B4-BE49-F238E27FC236}">
                <a16:creationId xmlns:a16="http://schemas.microsoft.com/office/drawing/2014/main" id="{6FEE54D5-E403-4249-B6BE-6240E72CB1AC}"/>
              </a:ext>
            </a:extLst>
          </p:cNvPr>
          <p:cNvPicPr>
            <a:picLocks noChangeAspect="1"/>
          </p:cNvPicPr>
          <p:nvPr/>
        </p:nvPicPr>
        <p:blipFill>
          <a:blip r:embed="rId7"/>
          <a:stretch>
            <a:fillRect/>
          </a:stretch>
        </p:blipFill>
        <p:spPr>
          <a:xfrm>
            <a:off x="2889269" y="3841706"/>
            <a:ext cx="1143001" cy="1143001"/>
          </a:xfrm>
          <a:prstGeom prst="rect">
            <a:avLst/>
          </a:prstGeom>
        </p:spPr>
      </p:pic>
      <p:sp>
        <p:nvSpPr>
          <p:cNvPr id="14" name="Flecha: a la derecha 13">
            <a:extLst>
              <a:ext uri="{FF2B5EF4-FFF2-40B4-BE49-F238E27FC236}">
                <a16:creationId xmlns:a16="http://schemas.microsoft.com/office/drawing/2014/main" id="{AC0713F5-61C3-4138-BB17-D02B7F059889}"/>
              </a:ext>
            </a:extLst>
          </p:cNvPr>
          <p:cNvSpPr/>
          <p:nvPr/>
        </p:nvSpPr>
        <p:spPr>
          <a:xfrm>
            <a:off x="4517574" y="2040253"/>
            <a:ext cx="1199586" cy="11430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CO"/>
          </a:p>
        </p:txBody>
      </p:sp>
      <p:sp>
        <p:nvSpPr>
          <p:cNvPr id="16" name="Flecha: a la derecha 15">
            <a:extLst>
              <a:ext uri="{FF2B5EF4-FFF2-40B4-BE49-F238E27FC236}">
                <a16:creationId xmlns:a16="http://schemas.microsoft.com/office/drawing/2014/main" id="{6D31F86A-F18A-4D84-8653-79860101E4FE}"/>
              </a:ext>
            </a:extLst>
          </p:cNvPr>
          <p:cNvSpPr/>
          <p:nvPr/>
        </p:nvSpPr>
        <p:spPr>
          <a:xfrm>
            <a:off x="4517574" y="3988911"/>
            <a:ext cx="1199586" cy="11430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s-CO"/>
          </a:p>
        </p:txBody>
      </p:sp>
      <p:pic>
        <p:nvPicPr>
          <p:cNvPr id="17" name="Imagen 16">
            <a:extLst>
              <a:ext uri="{FF2B5EF4-FFF2-40B4-BE49-F238E27FC236}">
                <a16:creationId xmlns:a16="http://schemas.microsoft.com/office/drawing/2014/main" id="{FE673E57-6C58-4E30-8EAE-05A7E99CB57E}"/>
              </a:ext>
            </a:extLst>
          </p:cNvPr>
          <p:cNvPicPr>
            <a:picLocks noChangeAspect="1"/>
          </p:cNvPicPr>
          <p:nvPr/>
        </p:nvPicPr>
        <p:blipFill>
          <a:blip r:embed="rId8"/>
          <a:stretch>
            <a:fillRect/>
          </a:stretch>
        </p:blipFill>
        <p:spPr>
          <a:xfrm>
            <a:off x="6145003" y="2277861"/>
            <a:ext cx="4285258" cy="2483997"/>
          </a:xfrm>
          <a:prstGeom prst="rect">
            <a:avLst/>
          </a:prstGeom>
        </p:spPr>
      </p:pic>
      <p:sp>
        <p:nvSpPr>
          <p:cNvPr id="3" name="CuadroTexto 2">
            <a:extLst>
              <a:ext uri="{FF2B5EF4-FFF2-40B4-BE49-F238E27FC236}">
                <a16:creationId xmlns:a16="http://schemas.microsoft.com/office/drawing/2014/main" id="{EEAD12AC-78CD-4DCC-B65C-90E332C2F1E2}"/>
              </a:ext>
            </a:extLst>
          </p:cNvPr>
          <p:cNvSpPr txBox="1"/>
          <p:nvPr/>
        </p:nvSpPr>
        <p:spPr>
          <a:xfrm>
            <a:off x="4576865" y="3262916"/>
            <a:ext cx="902811" cy="646331"/>
          </a:xfrm>
          <a:prstGeom prst="rect">
            <a:avLst/>
          </a:prstGeom>
          <a:noFill/>
        </p:spPr>
        <p:txBody>
          <a:bodyPr wrap="none" rtlCol="0">
            <a:spAutoFit/>
          </a:bodyPr>
          <a:lstStyle/>
          <a:p>
            <a:r>
              <a:rPr lang="es-CO" sz="3600" dirty="0"/>
              <a:t>5vs</a:t>
            </a:r>
          </a:p>
        </p:txBody>
      </p:sp>
    </p:spTree>
    <p:extLst>
      <p:ext uri="{BB962C8B-B14F-4D97-AF65-F5344CB8AC3E}">
        <p14:creationId xmlns:p14="http://schemas.microsoft.com/office/powerpoint/2010/main" val="3202312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8" descr="Imagen relacionada">
            <a:extLst>
              <a:ext uri="{FF2B5EF4-FFF2-40B4-BE49-F238E27FC236}">
                <a16:creationId xmlns:a16="http://schemas.microsoft.com/office/drawing/2014/main" id="{41B1E293-9EC9-497F-91A2-0FC7F6491D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351"/>
          <a:stretch/>
        </p:blipFill>
        <p:spPr bwMode="auto">
          <a:xfrm>
            <a:off x="1060011" y="1147379"/>
            <a:ext cx="1892340" cy="352353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609601" y="274638"/>
            <a:ext cx="5126360" cy="1143000"/>
          </a:xfrm>
        </p:spPr>
        <p:txBody>
          <a:bodyPr/>
          <a:lstStyle/>
          <a:p>
            <a:pPr algn="l"/>
            <a:r>
              <a:rPr lang="es-CO" dirty="0"/>
              <a:t>Tipos de datos</a:t>
            </a:r>
          </a:p>
        </p:txBody>
      </p:sp>
      <p:sp>
        <p:nvSpPr>
          <p:cNvPr id="3" name="CuadroTexto 2">
            <a:extLst>
              <a:ext uri="{FF2B5EF4-FFF2-40B4-BE49-F238E27FC236}">
                <a16:creationId xmlns:a16="http://schemas.microsoft.com/office/drawing/2014/main" id="{493F3328-36BB-461E-9A90-EA758A1B0D9D}"/>
              </a:ext>
            </a:extLst>
          </p:cNvPr>
          <p:cNvSpPr txBox="1"/>
          <p:nvPr/>
        </p:nvSpPr>
        <p:spPr>
          <a:xfrm>
            <a:off x="4569195" y="1305341"/>
            <a:ext cx="5616624" cy="3816429"/>
          </a:xfrm>
          <a:prstGeom prst="rect">
            <a:avLst/>
          </a:prstGeom>
          <a:noFill/>
        </p:spPr>
        <p:txBody>
          <a:bodyPr wrap="square" rtlCol="0">
            <a:spAutoFit/>
          </a:bodyPr>
          <a:lstStyle/>
          <a:p>
            <a:pPr lvl="0" eaLnBrk="1" fontAlgn="auto" hangingPunct="1">
              <a:spcBef>
                <a:spcPts val="0"/>
              </a:spcBef>
              <a:spcAft>
                <a:spcPts val="0"/>
              </a:spcAft>
              <a:defRPr/>
            </a:pPr>
            <a:r>
              <a:rPr lang="es-ES" sz="2800" dirty="0"/>
              <a:t>Los datos sin estructurar se encuentran en forma textual o binaria.  </a:t>
            </a:r>
          </a:p>
          <a:p>
            <a:pPr marL="457200" lvl="0" indent="-457200">
              <a:buFont typeface="Arial" panose="020B0604020202020204" pitchFamily="34" charset="0"/>
              <a:buChar char="•"/>
            </a:pPr>
            <a:r>
              <a:rPr lang="es-ES" sz="2800" dirty="0"/>
              <a:t>No cumplen un modelo de datos o esquema </a:t>
            </a:r>
          </a:p>
          <a:p>
            <a:pPr marL="457200" lvl="0" indent="-457200">
              <a:buFont typeface="Arial" panose="020B0604020202020204" pitchFamily="34" charset="0"/>
              <a:buChar char="•"/>
            </a:pPr>
            <a:r>
              <a:rPr lang="es-ES" sz="2800" dirty="0"/>
              <a:t>Generalmente no son consistentes ni relacionales  </a:t>
            </a:r>
          </a:p>
          <a:p>
            <a:pPr lvl="0" eaLnBrk="1" fontAlgn="auto" hangingPunct="1">
              <a:spcBef>
                <a:spcPts val="0"/>
              </a:spcBef>
              <a:spcAft>
                <a:spcPts val="0"/>
              </a:spcAft>
              <a:defRPr/>
            </a:pPr>
            <a:endParaRPr lang="es-ES" sz="2800" dirty="0"/>
          </a:p>
          <a:p>
            <a:endParaRPr lang="es-CO" dirty="0"/>
          </a:p>
        </p:txBody>
      </p:sp>
      <p:sp>
        <p:nvSpPr>
          <p:cNvPr id="4" name="CuadroTexto 3">
            <a:extLst>
              <a:ext uri="{FF2B5EF4-FFF2-40B4-BE49-F238E27FC236}">
                <a16:creationId xmlns:a16="http://schemas.microsoft.com/office/drawing/2014/main" id="{FA8BB701-7AE9-4F16-9C59-F20A1C38720F}"/>
              </a:ext>
            </a:extLst>
          </p:cNvPr>
          <p:cNvSpPr txBox="1"/>
          <p:nvPr/>
        </p:nvSpPr>
        <p:spPr>
          <a:xfrm>
            <a:off x="853353" y="3948856"/>
            <a:ext cx="2836033" cy="461665"/>
          </a:xfrm>
          <a:prstGeom prst="rect">
            <a:avLst/>
          </a:prstGeom>
          <a:noFill/>
        </p:spPr>
        <p:txBody>
          <a:bodyPr wrap="none" rtlCol="0">
            <a:spAutoFit/>
          </a:bodyPr>
          <a:lstStyle/>
          <a:p>
            <a:r>
              <a:rPr lang="es-CO" sz="2400" b="1" dirty="0"/>
              <a:t>No-estructurados </a:t>
            </a:r>
          </a:p>
        </p:txBody>
      </p:sp>
    </p:spTree>
    <p:extLst>
      <p:ext uri="{BB962C8B-B14F-4D97-AF65-F5344CB8AC3E}">
        <p14:creationId xmlns:p14="http://schemas.microsoft.com/office/powerpoint/2010/main" val="41434550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Ecosistema </a:t>
            </a:r>
            <a:r>
              <a:rPr lang="es-CO" dirty="0" err="1"/>
              <a:t>BigData</a:t>
            </a:r>
            <a:endParaRPr lang="es-CO" dirty="0"/>
          </a:p>
        </p:txBody>
      </p:sp>
      <p:pic>
        <p:nvPicPr>
          <p:cNvPr id="1026" name="Picture 2" descr="Resultado de imagen para ecosistema hadoop">
            <a:extLst>
              <a:ext uri="{FF2B5EF4-FFF2-40B4-BE49-F238E27FC236}">
                <a16:creationId xmlns:a16="http://schemas.microsoft.com/office/drawing/2014/main" id="{D6B0F4AB-1C69-44E8-9724-143D626FC5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283" y="1124744"/>
            <a:ext cx="7437602" cy="5075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8640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Ecosistema con Mecanismos</a:t>
            </a:r>
          </a:p>
        </p:txBody>
      </p:sp>
      <p:pic>
        <p:nvPicPr>
          <p:cNvPr id="1026" name="Picture 2" descr="Resultado de imagen para ecosistema hadoop">
            <a:extLst>
              <a:ext uri="{FF2B5EF4-FFF2-40B4-BE49-F238E27FC236}">
                <a16:creationId xmlns:a16="http://schemas.microsoft.com/office/drawing/2014/main" id="{D6B0F4AB-1C69-44E8-9724-143D626FC5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417" y="1383787"/>
            <a:ext cx="6191829" cy="4225012"/>
          </a:xfrm>
          <a:prstGeom prst="rect">
            <a:avLst/>
          </a:prstGeom>
          <a:noFill/>
          <a:extLst>
            <a:ext uri="{909E8E84-426E-40DD-AFC4-6F175D3DCCD1}">
              <a14:hiddenFill xmlns:a14="http://schemas.microsoft.com/office/drawing/2010/main">
                <a:solidFill>
                  <a:srgbClr val="FFFFFF"/>
                </a:solidFill>
              </a14:hiddenFill>
            </a:ext>
          </a:extLst>
        </p:spPr>
      </p:pic>
      <p:sp>
        <p:nvSpPr>
          <p:cNvPr id="3" name="Elipse 2">
            <a:extLst>
              <a:ext uri="{FF2B5EF4-FFF2-40B4-BE49-F238E27FC236}">
                <a16:creationId xmlns:a16="http://schemas.microsoft.com/office/drawing/2014/main" id="{F9E1D647-E640-48BB-9C1C-26A0E5AA4B8B}"/>
              </a:ext>
            </a:extLst>
          </p:cNvPr>
          <p:cNvSpPr/>
          <p:nvPr/>
        </p:nvSpPr>
        <p:spPr>
          <a:xfrm>
            <a:off x="6600096" y="2636912"/>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CO" dirty="0"/>
              <a:t>1</a:t>
            </a:r>
          </a:p>
        </p:txBody>
      </p:sp>
      <p:sp>
        <p:nvSpPr>
          <p:cNvPr id="4" name="CuadroTexto 3">
            <a:extLst>
              <a:ext uri="{FF2B5EF4-FFF2-40B4-BE49-F238E27FC236}">
                <a16:creationId xmlns:a16="http://schemas.microsoft.com/office/drawing/2014/main" id="{1BD22451-E2AE-4C68-AAF1-5AD16A228541}"/>
              </a:ext>
            </a:extLst>
          </p:cNvPr>
          <p:cNvSpPr txBox="1"/>
          <p:nvPr/>
        </p:nvSpPr>
        <p:spPr>
          <a:xfrm>
            <a:off x="7334115" y="2136338"/>
            <a:ext cx="3788217" cy="2585323"/>
          </a:xfrm>
          <a:prstGeom prst="rect">
            <a:avLst/>
          </a:prstGeom>
          <a:noFill/>
        </p:spPr>
        <p:txBody>
          <a:bodyPr wrap="none" rtlCol="0">
            <a:spAutoFit/>
          </a:bodyPr>
          <a:lstStyle/>
          <a:p>
            <a:pPr marL="342900" lvl="0" indent="-342900">
              <a:buFont typeface="+mj-lt"/>
              <a:buAutoNum type="arabicPeriod"/>
            </a:pPr>
            <a:r>
              <a:rPr lang="es-CO" dirty="0"/>
              <a:t>Dispositivo de almacenamiento</a:t>
            </a:r>
          </a:p>
          <a:p>
            <a:pPr marL="342900" lvl="0" indent="-342900">
              <a:buFont typeface="+mj-lt"/>
              <a:buAutoNum type="arabicPeriod"/>
            </a:pPr>
            <a:r>
              <a:rPr lang="es-CO" dirty="0"/>
              <a:t>Motor de procesamiento</a:t>
            </a:r>
          </a:p>
          <a:p>
            <a:pPr marL="342900" lvl="0" indent="-342900">
              <a:buFont typeface="+mj-lt"/>
              <a:buAutoNum type="arabicPeriod"/>
            </a:pPr>
            <a:r>
              <a:rPr lang="es-CO" dirty="0"/>
              <a:t>Administrador de recursos</a:t>
            </a:r>
          </a:p>
          <a:p>
            <a:pPr marL="342900" lvl="0" indent="-342900">
              <a:buFont typeface="+mj-lt"/>
              <a:buAutoNum type="arabicPeriod"/>
            </a:pPr>
            <a:r>
              <a:rPr lang="es-CO" dirty="0"/>
              <a:t>Motor de transferencia de datos</a:t>
            </a:r>
          </a:p>
          <a:p>
            <a:pPr marL="342900" lvl="0" indent="-342900">
              <a:buFont typeface="+mj-lt"/>
              <a:buAutoNum type="arabicPeriod"/>
            </a:pPr>
            <a:r>
              <a:rPr lang="es-CO" dirty="0"/>
              <a:t>Motor de consulta</a:t>
            </a:r>
          </a:p>
          <a:p>
            <a:pPr marL="342900" lvl="0" indent="-342900">
              <a:buFont typeface="+mj-lt"/>
              <a:buAutoNum type="arabicPeriod"/>
            </a:pPr>
            <a:r>
              <a:rPr lang="es-CO" dirty="0"/>
              <a:t>Motor de análisis</a:t>
            </a:r>
          </a:p>
          <a:p>
            <a:pPr marL="342900" lvl="0" indent="-342900">
              <a:buFont typeface="+mj-lt"/>
              <a:buAutoNum type="arabicPeriod"/>
            </a:pPr>
            <a:r>
              <a:rPr lang="es-ES" dirty="0"/>
              <a:t>Motor de flujo de trabajo</a:t>
            </a:r>
            <a:endParaRPr lang="es-CO" dirty="0"/>
          </a:p>
          <a:p>
            <a:pPr marL="342900" lvl="0" indent="-342900">
              <a:buFont typeface="+mj-lt"/>
              <a:buAutoNum type="arabicPeriod"/>
            </a:pPr>
            <a:r>
              <a:rPr lang="es-CO" dirty="0"/>
              <a:t>Motor de coordinación</a:t>
            </a:r>
          </a:p>
          <a:p>
            <a:endParaRPr lang="es-CO" dirty="0"/>
          </a:p>
        </p:txBody>
      </p:sp>
      <p:sp>
        <p:nvSpPr>
          <p:cNvPr id="6" name="Elipse 5">
            <a:extLst>
              <a:ext uri="{FF2B5EF4-FFF2-40B4-BE49-F238E27FC236}">
                <a16:creationId xmlns:a16="http://schemas.microsoft.com/office/drawing/2014/main" id="{0757D2C0-9746-4D8D-8144-896BA8567DF2}"/>
              </a:ext>
            </a:extLst>
          </p:cNvPr>
          <p:cNvSpPr/>
          <p:nvPr/>
        </p:nvSpPr>
        <p:spPr>
          <a:xfrm>
            <a:off x="5584658" y="5114213"/>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CO" dirty="0"/>
              <a:t>1</a:t>
            </a:r>
          </a:p>
        </p:txBody>
      </p:sp>
      <p:sp>
        <p:nvSpPr>
          <p:cNvPr id="7" name="Elipse 6">
            <a:extLst>
              <a:ext uri="{FF2B5EF4-FFF2-40B4-BE49-F238E27FC236}">
                <a16:creationId xmlns:a16="http://schemas.microsoft.com/office/drawing/2014/main" id="{1E4B19F0-32D0-455B-BA21-D2810F9A78F1}"/>
              </a:ext>
            </a:extLst>
          </p:cNvPr>
          <p:cNvSpPr/>
          <p:nvPr/>
        </p:nvSpPr>
        <p:spPr>
          <a:xfrm>
            <a:off x="2783632" y="4437112"/>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CO" dirty="0"/>
              <a:t>2</a:t>
            </a:r>
          </a:p>
        </p:txBody>
      </p:sp>
      <p:sp>
        <p:nvSpPr>
          <p:cNvPr id="8" name="Elipse 7">
            <a:extLst>
              <a:ext uri="{FF2B5EF4-FFF2-40B4-BE49-F238E27FC236}">
                <a16:creationId xmlns:a16="http://schemas.microsoft.com/office/drawing/2014/main" id="{ED8DC2D9-014B-468E-8C15-87A8C323F160}"/>
              </a:ext>
            </a:extLst>
          </p:cNvPr>
          <p:cNvSpPr/>
          <p:nvPr/>
        </p:nvSpPr>
        <p:spPr>
          <a:xfrm>
            <a:off x="2185523" y="1982056"/>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CO" dirty="0"/>
              <a:t>3</a:t>
            </a:r>
          </a:p>
        </p:txBody>
      </p:sp>
      <p:sp>
        <p:nvSpPr>
          <p:cNvPr id="9" name="Elipse 8">
            <a:extLst>
              <a:ext uri="{FF2B5EF4-FFF2-40B4-BE49-F238E27FC236}">
                <a16:creationId xmlns:a16="http://schemas.microsoft.com/office/drawing/2014/main" id="{A6AB72D2-4193-446B-9AE9-5B3CB016954B}"/>
              </a:ext>
            </a:extLst>
          </p:cNvPr>
          <p:cNvSpPr/>
          <p:nvPr/>
        </p:nvSpPr>
        <p:spPr>
          <a:xfrm>
            <a:off x="4079776" y="2526787"/>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CO" dirty="0"/>
              <a:t>6</a:t>
            </a:r>
          </a:p>
        </p:txBody>
      </p:sp>
      <p:sp>
        <p:nvSpPr>
          <p:cNvPr id="10" name="Elipse 9">
            <a:extLst>
              <a:ext uri="{FF2B5EF4-FFF2-40B4-BE49-F238E27FC236}">
                <a16:creationId xmlns:a16="http://schemas.microsoft.com/office/drawing/2014/main" id="{6FC970D7-21B6-42A9-91B5-E94FA2873A52}"/>
              </a:ext>
            </a:extLst>
          </p:cNvPr>
          <p:cNvSpPr/>
          <p:nvPr/>
        </p:nvSpPr>
        <p:spPr>
          <a:xfrm>
            <a:off x="2351624" y="2636912"/>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CO" dirty="0"/>
              <a:t>7</a:t>
            </a:r>
          </a:p>
        </p:txBody>
      </p:sp>
      <p:sp>
        <p:nvSpPr>
          <p:cNvPr id="11" name="Elipse 10">
            <a:extLst>
              <a:ext uri="{FF2B5EF4-FFF2-40B4-BE49-F238E27FC236}">
                <a16:creationId xmlns:a16="http://schemas.microsoft.com/office/drawing/2014/main" id="{83098EB5-3EE4-4435-A6A7-3F84C1EF03F7}"/>
              </a:ext>
            </a:extLst>
          </p:cNvPr>
          <p:cNvSpPr/>
          <p:nvPr/>
        </p:nvSpPr>
        <p:spPr>
          <a:xfrm>
            <a:off x="5375920" y="3357032"/>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CO" dirty="0"/>
              <a:t>5</a:t>
            </a:r>
          </a:p>
        </p:txBody>
      </p:sp>
      <p:sp>
        <p:nvSpPr>
          <p:cNvPr id="12" name="Elipse 11">
            <a:extLst>
              <a:ext uri="{FF2B5EF4-FFF2-40B4-BE49-F238E27FC236}">
                <a16:creationId xmlns:a16="http://schemas.microsoft.com/office/drawing/2014/main" id="{9AF7B7E7-C8DD-4663-B4AC-71745DD8E4A9}"/>
              </a:ext>
            </a:extLst>
          </p:cNvPr>
          <p:cNvSpPr/>
          <p:nvPr/>
        </p:nvSpPr>
        <p:spPr>
          <a:xfrm>
            <a:off x="1451504" y="3650816"/>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CO" dirty="0"/>
              <a:t>8</a:t>
            </a:r>
          </a:p>
        </p:txBody>
      </p:sp>
      <p:sp>
        <p:nvSpPr>
          <p:cNvPr id="13" name="Elipse 12">
            <a:extLst>
              <a:ext uri="{FF2B5EF4-FFF2-40B4-BE49-F238E27FC236}">
                <a16:creationId xmlns:a16="http://schemas.microsoft.com/office/drawing/2014/main" id="{0084952A-4E52-4AC3-95AD-822EE4196FD8}"/>
              </a:ext>
            </a:extLst>
          </p:cNvPr>
          <p:cNvSpPr/>
          <p:nvPr/>
        </p:nvSpPr>
        <p:spPr>
          <a:xfrm>
            <a:off x="911464" y="2564904"/>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CO" dirty="0"/>
              <a:t>4</a:t>
            </a:r>
          </a:p>
        </p:txBody>
      </p:sp>
      <p:sp>
        <p:nvSpPr>
          <p:cNvPr id="14" name="Elipse 13">
            <a:extLst>
              <a:ext uri="{FF2B5EF4-FFF2-40B4-BE49-F238E27FC236}">
                <a16:creationId xmlns:a16="http://schemas.microsoft.com/office/drawing/2014/main" id="{AA15CCBA-A829-4BEC-AF34-0009BF786FEC}"/>
              </a:ext>
            </a:extLst>
          </p:cNvPr>
          <p:cNvSpPr/>
          <p:nvPr/>
        </p:nvSpPr>
        <p:spPr>
          <a:xfrm>
            <a:off x="889668" y="4229224"/>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CO" dirty="0"/>
              <a:t>4</a:t>
            </a:r>
          </a:p>
        </p:txBody>
      </p:sp>
      <p:sp>
        <p:nvSpPr>
          <p:cNvPr id="15" name="Elipse 14">
            <a:extLst>
              <a:ext uri="{FF2B5EF4-FFF2-40B4-BE49-F238E27FC236}">
                <a16:creationId xmlns:a16="http://schemas.microsoft.com/office/drawing/2014/main" id="{67E2312E-B05F-4696-B618-7DC998B28E96}"/>
              </a:ext>
            </a:extLst>
          </p:cNvPr>
          <p:cNvSpPr/>
          <p:nvPr/>
        </p:nvSpPr>
        <p:spPr>
          <a:xfrm>
            <a:off x="4871944" y="2563348"/>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CO" dirty="0">
                <a:solidFill>
                  <a:schemeClr val="tx1"/>
                </a:solidFill>
              </a:rPr>
              <a:t>6</a:t>
            </a:r>
          </a:p>
        </p:txBody>
      </p:sp>
      <p:sp>
        <p:nvSpPr>
          <p:cNvPr id="16" name="Elipse 15">
            <a:extLst>
              <a:ext uri="{FF2B5EF4-FFF2-40B4-BE49-F238E27FC236}">
                <a16:creationId xmlns:a16="http://schemas.microsoft.com/office/drawing/2014/main" id="{2EEB68D0-3C90-46E1-878B-60F55D6AF17A}"/>
              </a:ext>
            </a:extLst>
          </p:cNvPr>
          <p:cNvSpPr/>
          <p:nvPr/>
        </p:nvSpPr>
        <p:spPr>
          <a:xfrm>
            <a:off x="2854544" y="3456472"/>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CO" dirty="0">
                <a:solidFill>
                  <a:schemeClr val="tx1"/>
                </a:solidFill>
              </a:rPr>
              <a:t>7</a:t>
            </a:r>
          </a:p>
        </p:txBody>
      </p:sp>
    </p:spTree>
    <p:extLst>
      <p:ext uri="{BB962C8B-B14F-4D97-AF65-F5344CB8AC3E}">
        <p14:creationId xmlns:p14="http://schemas.microsoft.com/office/powerpoint/2010/main" val="127342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down)">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circle(in)">
                                      <p:cBhvr>
                                        <p:cTn id="49" dur="20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barn(inVertical)">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down)">
                                      <p:cBhvr>
                                        <p:cTn id="59" dur="500"/>
                                        <p:tgtEl>
                                          <p:spTgt spid="16"/>
                                        </p:tgtEl>
                                      </p:cBhvr>
                                    </p:animEffect>
                                  </p:childTnLst>
                                </p:cTn>
                              </p:par>
                            </p:childTnLst>
                          </p:cTn>
                        </p:par>
                      </p:childTnLst>
                    </p:cTn>
                  </p:par>
                  <p:par>
                    <p:cTn id="60" fill="hold">
                      <p:stCondLst>
                        <p:cond delay="indefinite"/>
                      </p:stCondLst>
                      <p:childTnLst>
                        <p:par>
                          <p:cTn id="61" fill="hold">
                            <p:stCondLst>
                              <p:cond delay="0"/>
                            </p:stCondLst>
                            <p:childTnLst>
                              <p:par>
                                <p:cTn id="62" presetID="6" presetClass="entr" presetSubtype="16" fill="hold" grpId="0" nodeType="click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circle(in)">
                                      <p:cBhvr>
                                        <p:cTn id="64"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5517EA4B-2C1E-4DB2-A881-513CFECA7EDE}"/>
              </a:ext>
            </a:extLst>
          </p:cNvPr>
          <p:cNvSpPr>
            <a:spLocks noGrp="1"/>
          </p:cNvSpPr>
          <p:nvPr>
            <p:ph type="title"/>
          </p:nvPr>
        </p:nvSpPr>
        <p:spPr>
          <a:xfrm>
            <a:off x="609600" y="274638"/>
            <a:ext cx="10670117" cy="1143000"/>
          </a:xfrm>
        </p:spPr>
        <p:txBody>
          <a:bodyPr/>
          <a:lstStyle/>
          <a:p>
            <a:r>
              <a:rPr lang="es-ES" dirty="0"/>
              <a:t>Hazlo Funcionar</a:t>
            </a:r>
          </a:p>
        </p:txBody>
      </p:sp>
      <p:sp>
        <p:nvSpPr>
          <p:cNvPr id="7" name="Marcador de contenido 4">
            <a:extLst>
              <a:ext uri="{FF2B5EF4-FFF2-40B4-BE49-F238E27FC236}">
                <a16:creationId xmlns:a16="http://schemas.microsoft.com/office/drawing/2014/main" id="{6171A98F-3D60-4F3D-8BDC-1CAE014BD791}"/>
              </a:ext>
            </a:extLst>
          </p:cNvPr>
          <p:cNvSpPr>
            <a:spLocks noGrp="1"/>
          </p:cNvSpPr>
          <p:nvPr>
            <p:ph idx="1"/>
          </p:nvPr>
        </p:nvSpPr>
        <p:spPr>
          <a:xfrm>
            <a:off x="609601" y="1600201"/>
            <a:ext cx="5198368" cy="369332"/>
          </a:xfrm>
        </p:spPr>
        <p:txBody>
          <a:bodyPr/>
          <a:lstStyle/>
          <a:p>
            <a:r>
              <a:rPr lang="es-ES" dirty="0"/>
              <a:t>Demo despliegue Hadoop</a:t>
            </a:r>
            <a:endParaRPr lang="es-CO" dirty="0"/>
          </a:p>
        </p:txBody>
      </p:sp>
      <p:sp>
        <p:nvSpPr>
          <p:cNvPr id="8" name="Elipse 7">
            <a:extLst>
              <a:ext uri="{FF2B5EF4-FFF2-40B4-BE49-F238E27FC236}">
                <a16:creationId xmlns:a16="http://schemas.microsoft.com/office/drawing/2014/main" id="{F575B362-A99D-484B-A1BB-CDC3891D85EE}"/>
              </a:ext>
            </a:extLst>
          </p:cNvPr>
          <p:cNvSpPr/>
          <p:nvPr/>
        </p:nvSpPr>
        <p:spPr>
          <a:xfrm>
            <a:off x="6680375" y="2238325"/>
            <a:ext cx="2952327" cy="266429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CO" sz="4400" b="1" dirty="0"/>
              <a:t>Taller 7</a:t>
            </a:r>
          </a:p>
        </p:txBody>
      </p:sp>
      <p:sp>
        <p:nvSpPr>
          <p:cNvPr id="9" name="CuadroTexto 8">
            <a:extLst>
              <a:ext uri="{FF2B5EF4-FFF2-40B4-BE49-F238E27FC236}">
                <a16:creationId xmlns:a16="http://schemas.microsoft.com/office/drawing/2014/main" id="{7ABC16A6-3242-459A-9C4E-92A6A15E3FB4}"/>
              </a:ext>
            </a:extLst>
          </p:cNvPr>
          <p:cNvSpPr txBox="1"/>
          <p:nvPr/>
        </p:nvSpPr>
        <p:spPr>
          <a:xfrm>
            <a:off x="6384033" y="5074309"/>
            <a:ext cx="3711272" cy="646331"/>
          </a:xfrm>
          <a:prstGeom prst="rect">
            <a:avLst/>
          </a:prstGeom>
          <a:noFill/>
        </p:spPr>
        <p:txBody>
          <a:bodyPr wrap="none" rtlCol="0">
            <a:spAutoFit/>
          </a:bodyPr>
          <a:lstStyle/>
          <a:p>
            <a:r>
              <a:rPr lang="es-CO" b="1" dirty="0"/>
              <a:t>educacion.masdatascience.com</a:t>
            </a:r>
          </a:p>
          <a:p>
            <a:endParaRPr lang="es-CO" dirty="0"/>
          </a:p>
        </p:txBody>
      </p:sp>
      <p:pic>
        <p:nvPicPr>
          <p:cNvPr id="3" name="Imagen 2">
            <a:extLst>
              <a:ext uri="{FF2B5EF4-FFF2-40B4-BE49-F238E27FC236}">
                <a16:creationId xmlns:a16="http://schemas.microsoft.com/office/drawing/2014/main" id="{3BB5767F-16A9-4AA2-AAFE-BBB4390116F4}"/>
              </a:ext>
            </a:extLst>
          </p:cNvPr>
          <p:cNvPicPr>
            <a:picLocks noChangeAspect="1"/>
          </p:cNvPicPr>
          <p:nvPr/>
        </p:nvPicPr>
        <p:blipFill>
          <a:blip r:embed="rId3"/>
          <a:stretch>
            <a:fillRect/>
          </a:stretch>
        </p:blipFill>
        <p:spPr>
          <a:xfrm>
            <a:off x="561364" y="2445847"/>
            <a:ext cx="2314575" cy="1981200"/>
          </a:xfrm>
          <a:prstGeom prst="rect">
            <a:avLst/>
          </a:prstGeom>
        </p:spPr>
      </p:pic>
      <p:pic>
        <p:nvPicPr>
          <p:cNvPr id="10" name="Imagen 9">
            <a:extLst>
              <a:ext uri="{FF2B5EF4-FFF2-40B4-BE49-F238E27FC236}">
                <a16:creationId xmlns:a16="http://schemas.microsoft.com/office/drawing/2014/main" id="{B510305F-08C9-4151-BD7F-A0016DFDB8FD}"/>
              </a:ext>
            </a:extLst>
          </p:cNvPr>
          <p:cNvPicPr>
            <a:picLocks noChangeAspect="1"/>
          </p:cNvPicPr>
          <p:nvPr/>
        </p:nvPicPr>
        <p:blipFill>
          <a:blip r:embed="rId4"/>
          <a:stretch>
            <a:fillRect/>
          </a:stretch>
        </p:blipFill>
        <p:spPr>
          <a:xfrm>
            <a:off x="3815094" y="2976301"/>
            <a:ext cx="1739464" cy="1563316"/>
          </a:xfrm>
          <a:prstGeom prst="rect">
            <a:avLst/>
          </a:prstGeom>
        </p:spPr>
      </p:pic>
      <p:pic>
        <p:nvPicPr>
          <p:cNvPr id="2054" name="Picture 6" descr="Resultado de imagen para zookeeper">
            <a:extLst>
              <a:ext uri="{FF2B5EF4-FFF2-40B4-BE49-F238E27FC236}">
                <a16:creationId xmlns:a16="http://schemas.microsoft.com/office/drawing/2014/main" id="{A6634408-F7F1-45BB-8C49-7D7A757E105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59298" y="4044753"/>
            <a:ext cx="1099750" cy="1563317"/>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a:extLst>
              <a:ext uri="{FF2B5EF4-FFF2-40B4-BE49-F238E27FC236}">
                <a16:creationId xmlns:a16="http://schemas.microsoft.com/office/drawing/2014/main" id="{54F2421E-C049-4D2C-BB76-D06507EF3659}"/>
              </a:ext>
            </a:extLst>
          </p:cNvPr>
          <p:cNvPicPr>
            <a:picLocks noChangeAspect="1"/>
          </p:cNvPicPr>
          <p:nvPr/>
        </p:nvPicPr>
        <p:blipFill>
          <a:blip r:embed="rId6"/>
          <a:stretch>
            <a:fillRect/>
          </a:stretch>
        </p:blipFill>
        <p:spPr>
          <a:xfrm>
            <a:off x="1553747" y="5720640"/>
            <a:ext cx="3168352" cy="759300"/>
          </a:xfrm>
          <a:prstGeom prst="rect">
            <a:avLst/>
          </a:prstGeom>
        </p:spPr>
      </p:pic>
    </p:spTree>
    <p:extLst>
      <p:ext uri="{BB962C8B-B14F-4D97-AF65-F5344CB8AC3E}">
        <p14:creationId xmlns:p14="http://schemas.microsoft.com/office/powerpoint/2010/main" val="1505429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4638"/>
            <a:ext cx="5126360" cy="1143000"/>
          </a:xfrm>
        </p:spPr>
        <p:txBody>
          <a:bodyPr/>
          <a:lstStyle/>
          <a:p>
            <a:pPr algn="l"/>
            <a:r>
              <a:rPr lang="es-CO" dirty="0"/>
              <a:t>Repasemos</a:t>
            </a:r>
          </a:p>
        </p:txBody>
      </p:sp>
      <p:sp>
        <p:nvSpPr>
          <p:cNvPr id="5" name="CuadroTexto 4">
            <a:extLst>
              <a:ext uri="{FF2B5EF4-FFF2-40B4-BE49-F238E27FC236}">
                <a16:creationId xmlns:a16="http://schemas.microsoft.com/office/drawing/2014/main" id="{83ADCB2E-FCB5-4974-B666-40609E13001B}"/>
              </a:ext>
            </a:extLst>
          </p:cNvPr>
          <p:cNvSpPr txBox="1"/>
          <p:nvPr/>
        </p:nvSpPr>
        <p:spPr>
          <a:xfrm>
            <a:off x="609601" y="1772816"/>
            <a:ext cx="9878887" cy="1938992"/>
          </a:xfrm>
          <a:prstGeom prst="rect">
            <a:avLst/>
          </a:prstGeom>
          <a:noFill/>
        </p:spPr>
        <p:txBody>
          <a:bodyPr wrap="square" rtlCol="0">
            <a:spAutoFit/>
          </a:bodyPr>
          <a:lstStyle/>
          <a:p>
            <a:pPr marL="342900" indent="-342900">
              <a:buFont typeface="+mj-lt"/>
              <a:buAutoNum type="arabicPeriod"/>
            </a:pPr>
            <a:r>
              <a:rPr lang="es-ES" sz="2400" dirty="0">
                <a:solidFill>
                  <a:srgbClr val="000000"/>
                </a:solidFill>
                <a:uFill>
                  <a:solidFill>
                    <a:srgbClr val="000000"/>
                  </a:solidFill>
                </a:uFill>
                <a:latin typeface="Century Gothic" panose="020B0502020202020204" pitchFamily="34" charset="0"/>
                <a:ea typeface="Arial" panose="020B0604020202020204" pitchFamily="34" charset="0"/>
                <a:cs typeface="Arial" panose="020B0604020202020204" pitchFamily="34" charset="0"/>
              </a:rPr>
              <a:t>En general, los datos que son procesados por las soluciones de Big Data pueden estar clasificados en :</a:t>
            </a:r>
          </a:p>
          <a:p>
            <a:pPr marL="342900" indent="-342900">
              <a:buFont typeface="+mj-lt"/>
              <a:buAutoNum type="arabicPeriod"/>
            </a:pPr>
            <a:r>
              <a:rPr lang="es-ES" sz="2400" dirty="0">
                <a:solidFill>
                  <a:srgbClr val="000000"/>
                </a:solidFill>
                <a:uFill>
                  <a:solidFill>
                    <a:srgbClr val="000000"/>
                  </a:solidFill>
                </a:uFill>
                <a:latin typeface="Century Gothic" panose="020B0502020202020204" pitchFamily="34" charset="0"/>
                <a:ea typeface="Arial" panose="020B0604020202020204" pitchFamily="34" charset="0"/>
                <a:cs typeface="Arial" panose="020B0604020202020204" pitchFamily="34" charset="0"/>
              </a:rPr>
              <a:t>Las cinco principales características de Big Data son:</a:t>
            </a:r>
          </a:p>
          <a:p>
            <a:pPr marL="342900" indent="-342900">
              <a:buFont typeface="+mj-lt"/>
              <a:buAutoNum type="arabicPeriod"/>
            </a:pPr>
            <a:r>
              <a:rPr lang="es-ES" sz="2400" dirty="0">
                <a:solidFill>
                  <a:srgbClr val="000000"/>
                </a:solidFill>
                <a:uFill>
                  <a:solidFill>
                    <a:srgbClr val="000000"/>
                  </a:solidFill>
                </a:uFill>
                <a:latin typeface="Century Gothic" panose="020B0502020202020204" pitchFamily="34" charset="0"/>
                <a:ea typeface="Arial" panose="020B0604020202020204" pitchFamily="34" charset="0"/>
                <a:cs typeface="Arial" panose="020B0604020202020204" pitchFamily="34" charset="0"/>
              </a:rPr>
              <a:t>A menor ____________ mayor valor tendrán mis datos . </a:t>
            </a:r>
          </a:p>
          <a:p>
            <a:pPr marL="342900" indent="-342900">
              <a:buFont typeface="+mj-lt"/>
              <a:buAutoNum type="arabicPeriod"/>
            </a:pPr>
            <a:endParaRPr lang="es-CO" sz="2400" dirty="0"/>
          </a:p>
        </p:txBody>
      </p:sp>
    </p:spTree>
    <p:extLst>
      <p:ext uri="{BB962C8B-B14F-4D97-AF65-F5344CB8AC3E}">
        <p14:creationId xmlns:p14="http://schemas.microsoft.com/office/powerpoint/2010/main" val="96210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5517EA4B-2C1E-4DB2-A881-513CFECA7EDE}"/>
              </a:ext>
            </a:extLst>
          </p:cNvPr>
          <p:cNvSpPr>
            <a:spLocks noGrp="1"/>
          </p:cNvSpPr>
          <p:nvPr>
            <p:ph type="title"/>
          </p:nvPr>
        </p:nvSpPr>
        <p:spPr>
          <a:xfrm>
            <a:off x="609600" y="274638"/>
            <a:ext cx="10670117" cy="1143000"/>
          </a:xfrm>
        </p:spPr>
        <p:txBody>
          <a:bodyPr/>
          <a:lstStyle/>
          <a:p>
            <a:r>
              <a:rPr lang="es-ES" dirty="0"/>
              <a:t>Hazlo Funcionar</a:t>
            </a:r>
          </a:p>
        </p:txBody>
      </p:sp>
      <p:sp>
        <p:nvSpPr>
          <p:cNvPr id="7" name="Marcador de contenido 4">
            <a:extLst>
              <a:ext uri="{FF2B5EF4-FFF2-40B4-BE49-F238E27FC236}">
                <a16:creationId xmlns:a16="http://schemas.microsoft.com/office/drawing/2014/main" id="{6171A98F-3D60-4F3D-8BDC-1CAE014BD791}"/>
              </a:ext>
            </a:extLst>
          </p:cNvPr>
          <p:cNvSpPr>
            <a:spLocks noGrp="1"/>
          </p:cNvSpPr>
          <p:nvPr>
            <p:ph idx="1"/>
          </p:nvPr>
        </p:nvSpPr>
        <p:spPr>
          <a:xfrm>
            <a:off x="609601" y="1600201"/>
            <a:ext cx="5198368" cy="4525963"/>
          </a:xfrm>
        </p:spPr>
        <p:txBody>
          <a:bodyPr/>
          <a:lstStyle/>
          <a:p>
            <a:r>
              <a:rPr lang="es-ES" dirty="0"/>
              <a:t>Exploración de datos de </a:t>
            </a:r>
            <a:r>
              <a:rPr lang="es-ES" dirty="0" err="1"/>
              <a:t>twitter</a:t>
            </a:r>
            <a:r>
              <a:rPr lang="es-ES" dirty="0"/>
              <a:t> </a:t>
            </a:r>
            <a:r>
              <a:rPr lang="es-ES" dirty="0" err="1"/>
              <a:t>estructuado</a:t>
            </a:r>
            <a:endParaRPr lang="es-CO" dirty="0"/>
          </a:p>
        </p:txBody>
      </p:sp>
      <p:sp>
        <p:nvSpPr>
          <p:cNvPr id="8" name="Elipse 7">
            <a:extLst>
              <a:ext uri="{FF2B5EF4-FFF2-40B4-BE49-F238E27FC236}">
                <a16:creationId xmlns:a16="http://schemas.microsoft.com/office/drawing/2014/main" id="{F575B362-A99D-484B-A1BB-CDC3891D85EE}"/>
              </a:ext>
            </a:extLst>
          </p:cNvPr>
          <p:cNvSpPr/>
          <p:nvPr/>
        </p:nvSpPr>
        <p:spPr>
          <a:xfrm>
            <a:off x="6680375" y="2238325"/>
            <a:ext cx="2952327" cy="266429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CO" sz="4400" b="1" dirty="0"/>
              <a:t>Taller 3</a:t>
            </a:r>
          </a:p>
        </p:txBody>
      </p:sp>
      <p:sp>
        <p:nvSpPr>
          <p:cNvPr id="9" name="CuadroTexto 8">
            <a:extLst>
              <a:ext uri="{FF2B5EF4-FFF2-40B4-BE49-F238E27FC236}">
                <a16:creationId xmlns:a16="http://schemas.microsoft.com/office/drawing/2014/main" id="{7ABC16A6-3242-459A-9C4E-92A6A15E3FB4}"/>
              </a:ext>
            </a:extLst>
          </p:cNvPr>
          <p:cNvSpPr txBox="1"/>
          <p:nvPr/>
        </p:nvSpPr>
        <p:spPr>
          <a:xfrm>
            <a:off x="6384033" y="5074309"/>
            <a:ext cx="3711272" cy="646331"/>
          </a:xfrm>
          <a:prstGeom prst="rect">
            <a:avLst/>
          </a:prstGeom>
          <a:noFill/>
        </p:spPr>
        <p:txBody>
          <a:bodyPr wrap="none" rtlCol="0">
            <a:spAutoFit/>
          </a:bodyPr>
          <a:lstStyle/>
          <a:p>
            <a:r>
              <a:rPr lang="es-CO" b="1" dirty="0"/>
              <a:t>educacion.masdatascience.com</a:t>
            </a:r>
          </a:p>
          <a:p>
            <a:endParaRPr lang="es-CO" dirty="0"/>
          </a:p>
        </p:txBody>
      </p:sp>
      <p:pic>
        <p:nvPicPr>
          <p:cNvPr id="11" name="Imagen 10">
            <a:extLst>
              <a:ext uri="{FF2B5EF4-FFF2-40B4-BE49-F238E27FC236}">
                <a16:creationId xmlns:a16="http://schemas.microsoft.com/office/drawing/2014/main" id="{91F69DFA-9B18-43D0-AD58-4FB27EC4C63C}"/>
              </a:ext>
            </a:extLst>
          </p:cNvPr>
          <p:cNvPicPr>
            <a:picLocks noChangeAspect="1"/>
          </p:cNvPicPr>
          <p:nvPr/>
        </p:nvPicPr>
        <p:blipFill>
          <a:blip r:embed="rId3"/>
          <a:stretch>
            <a:fillRect/>
          </a:stretch>
        </p:blipFill>
        <p:spPr>
          <a:xfrm>
            <a:off x="911424" y="3041835"/>
            <a:ext cx="1438275" cy="1057275"/>
          </a:xfrm>
          <a:prstGeom prst="rect">
            <a:avLst/>
          </a:prstGeom>
        </p:spPr>
      </p:pic>
    </p:spTree>
    <p:extLst>
      <p:ext uri="{BB962C8B-B14F-4D97-AF65-F5344CB8AC3E}">
        <p14:creationId xmlns:p14="http://schemas.microsoft.com/office/powerpoint/2010/main" val="359563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BDB4094-6132-4D21-B2AB-262E63A6FE02}"/>
              </a:ext>
            </a:extLst>
          </p:cNvPr>
          <p:cNvSpPr/>
          <p:nvPr/>
        </p:nvSpPr>
        <p:spPr>
          <a:xfrm>
            <a:off x="1055440" y="2492896"/>
            <a:ext cx="9001000" cy="1200329"/>
          </a:xfrm>
          <a:prstGeom prst="rect">
            <a:avLst/>
          </a:prstGeom>
        </p:spPr>
        <p:txBody>
          <a:bodyPr wrap="square">
            <a:spAutoFit/>
          </a:bodyPr>
          <a:lstStyle/>
          <a:p>
            <a:pPr algn="ctr"/>
            <a:r>
              <a:rPr lang="es-CO" sz="3600" spc="10" dirty="0"/>
              <a:t>Consideraciones en la adopción y planeación de soluciones en Big Data</a:t>
            </a:r>
            <a:endParaRPr lang="es-CO" sz="3600" dirty="0"/>
          </a:p>
        </p:txBody>
      </p:sp>
    </p:spTree>
    <p:extLst>
      <p:ext uri="{BB962C8B-B14F-4D97-AF65-F5344CB8AC3E}">
        <p14:creationId xmlns:p14="http://schemas.microsoft.com/office/powerpoint/2010/main" val="541181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Introducción </a:t>
            </a:r>
          </a:p>
        </p:txBody>
      </p:sp>
      <p:sp>
        <p:nvSpPr>
          <p:cNvPr id="3" name="Marcador de contenido 2">
            <a:extLst>
              <a:ext uri="{FF2B5EF4-FFF2-40B4-BE49-F238E27FC236}">
                <a16:creationId xmlns:a16="http://schemas.microsoft.com/office/drawing/2014/main" id="{BDFCB793-A9CC-46A9-8CB8-C928E7327608}"/>
              </a:ext>
            </a:extLst>
          </p:cNvPr>
          <p:cNvSpPr>
            <a:spLocks noGrp="1"/>
          </p:cNvSpPr>
          <p:nvPr>
            <p:ph idx="1"/>
          </p:nvPr>
        </p:nvSpPr>
        <p:spPr/>
        <p:txBody>
          <a:bodyPr/>
          <a:lstStyle/>
          <a:p>
            <a:r>
              <a:rPr lang="es-CO" dirty="0"/>
              <a:t>Más allá de una palabra de “moda” es necesario afrontar este tipo de soluciones con el profesionalismo necesario, por ello se integra este capitulo como parte fundamental de temas a revisar previo a un proyecto en Big Data.</a:t>
            </a:r>
          </a:p>
        </p:txBody>
      </p:sp>
    </p:spTree>
    <p:extLst>
      <p:ext uri="{BB962C8B-B14F-4D97-AF65-F5344CB8AC3E}">
        <p14:creationId xmlns:p14="http://schemas.microsoft.com/office/powerpoint/2010/main" val="1112617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Consideraciones </a:t>
            </a:r>
          </a:p>
        </p:txBody>
      </p:sp>
      <p:sp>
        <p:nvSpPr>
          <p:cNvPr id="3" name="Marcador de contenido 2">
            <a:extLst>
              <a:ext uri="{FF2B5EF4-FFF2-40B4-BE49-F238E27FC236}">
                <a16:creationId xmlns:a16="http://schemas.microsoft.com/office/drawing/2014/main" id="{BDFCB793-A9CC-46A9-8CB8-C928E7327608}"/>
              </a:ext>
            </a:extLst>
          </p:cNvPr>
          <p:cNvSpPr>
            <a:spLocks noGrp="1"/>
          </p:cNvSpPr>
          <p:nvPr>
            <p:ph idx="1"/>
          </p:nvPr>
        </p:nvSpPr>
        <p:spPr/>
        <p:txBody>
          <a:bodyPr numCol="2"/>
          <a:lstStyle/>
          <a:p>
            <a:pPr marL="514350" indent="-514350">
              <a:buFont typeface="+mj-lt"/>
              <a:buAutoNum type="arabicPeriod"/>
            </a:pPr>
            <a:r>
              <a:rPr lang="es-ES" dirty="0"/>
              <a:t>Justificación del negocio</a:t>
            </a:r>
          </a:p>
          <a:p>
            <a:pPr marL="514350" indent="-514350">
              <a:buFont typeface="+mj-lt"/>
              <a:buAutoNum type="arabicPeriod"/>
            </a:pPr>
            <a:r>
              <a:rPr lang="es-ES" dirty="0"/>
              <a:t>Prerrequisitos de la organización</a:t>
            </a:r>
          </a:p>
          <a:p>
            <a:pPr marL="514350" indent="-514350">
              <a:buFont typeface="+mj-lt"/>
              <a:buAutoNum type="arabicPeriod"/>
            </a:pPr>
            <a:r>
              <a:rPr lang="es-ES" dirty="0"/>
              <a:t>Privacidad</a:t>
            </a:r>
          </a:p>
          <a:p>
            <a:pPr marL="514350" indent="-514350">
              <a:buFont typeface="+mj-lt"/>
              <a:buAutoNum type="arabicPeriod"/>
            </a:pPr>
            <a:r>
              <a:rPr lang="es-ES" dirty="0"/>
              <a:t>Seguridad</a:t>
            </a:r>
          </a:p>
          <a:p>
            <a:pPr marL="514350" indent="-514350">
              <a:buFont typeface="+mj-lt"/>
              <a:buAutoNum type="arabicPeriod"/>
            </a:pPr>
            <a:r>
              <a:rPr lang="es-ES" dirty="0"/>
              <a:t>Procedencia de los datos </a:t>
            </a:r>
          </a:p>
          <a:p>
            <a:pPr marL="514350" indent="-514350">
              <a:buFont typeface="+mj-lt"/>
              <a:buAutoNum type="arabicPeriod"/>
            </a:pPr>
            <a:r>
              <a:rPr lang="es-ES" dirty="0"/>
              <a:t>Soporte limitado en tiempo real</a:t>
            </a:r>
          </a:p>
          <a:p>
            <a:pPr marL="514350" indent="-514350">
              <a:buFont typeface="+mj-lt"/>
              <a:buAutoNum type="arabicPeriod"/>
            </a:pPr>
            <a:r>
              <a:rPr lang="es-ES" dirty="0"/>
              <a:t>Desafíos de rendimiento distintivos</a:t>
            </a:r>
          </a:p>
          <a:p>
            <a:pPr marL="514350" indent="-514350">
              <a:buFont typeface="+mj-lt"/>
              <a:buAutoNum type="arabicPeriod"/>
            </a:pPr>
            <a:r>
              <a:rPr lang="es-ES" dirty="0"/>
              <a:t>Gobierno de datos </a:t>
            </a:r>
          </a:p>
          <a:p>
            <a:pPr marL="514350" indent="-514350">
              <a:buFont typeface="+mj-lt"/>
              <a:buAutoNum type="arabicPeriod"/>
            </a:pPr>
            <a:r>
              <a:rPr lang="es-ES" dirty="0"/>
              <a:t>Metodología evolutivos </a:t>
            </a:r>
          </a:p>
          <a:p>
            <a:pPr marL="514350" indent="-514350">
              <a:buFont typeface="+mj-lt"/>
              <a:buAutoNum type="arabicPeriod"/>
            </a:pPr>
            <a:r>
              <a:rPr lang="es-ES" dirty="0"/>
              <a:t>Procesamiento en el </a:t>
            </a:r>
            <a:r>
              <a:rPr lang="es-ES" dirty="0" err="1"/>
              <a:t>cloud</a:t>
            </a:r>
            <a:r>
              <a:rPr lang="es-ES" dirty="0"/>
              <a:t> nube</a:t>
            </a:r>
            <a:br>
              <a:rPr lang="es-ES" dirty="0"/>
            </a:br>
            <a:endParaRPr lang="es-ES" dirty="0"/>
          </a:p>
          <a:p>
            <a:endParaRPr lang="es-ES" spc="-5" dirty="0"/>
          </a:p>
        </p:txBody>
      </p:sp>
    </p:spTree>
    <p:extLst>
      <p:ext uri="{BB962C8B-B14F-4D97-AF65-F5344CB8AC3E}">
        <p14:creationId xmlns:p14="http://schemas.microsoft.com/office/powerpoint/2010/main" val="2641979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Justificación del negocio  </a:t>
            </a:r>
          </a:p>
        </p:txBody>
      </p:sp>
      <p:sp>
        <p:nvSpPr>
          <p:cNvPr id="3" name="Marcador de contenido 2">
            <a:extLst>
              <a:ext uri="{FF2B5EF4-FFF2-40B4-BE49-F238E27FC236}">
                <a16:creationId xmlns:a16="http://schemas.microsoft.com/office/drawing/2014/main" id="{BDFCB793-A9CC-46A9-8CB8-C928E7327608}"/>
              </a:ext>
            </a:extLst>
          </p:cNvPr>
          <p:cNvSpPr>
            <a:spLocks noGrp="1"/>
          </p:cNvSpPr>
          <p:nvPr>
            <p:ph idx="1"/>
          </p:nvPr>
        </p:nvSpPr>
        <p:spPr/>
        <p:txBody>
          <a:bodyPr numCol="1"/>
          <a:lstStyle/>
          <a:p>
            <a:pPr marL="0" indent="0">
              <a:buNone/>
            </a:pPr>
            <a:r>
              <a:rPr lang="es-ES" sz="2800" dirty="0"/>
              <a:t>Es necesario un caso empresarial claro para adoptar una solución de Big Data y garantizar que está justificada y cumple las expectativas. Se debe contemplar como mínimo:</a:t>
            </a:r>
          </a:p>
          <a:p>
            <a:r>
              <a:rPr lang="es-ES" sz="2800" dirty="0"/>
              <a:t> Metas claras en relación con el valor del  negocio. </a:t>
            </a:r>
          </a:p>
          <a:p>
            <a:r>
              <a:rPr lang="es-ES" sz="2800" dirty="0"/>
              <a:t>Evaluar los beneficios esperados en relación con los riesgos e inversiones.  </a:t>
            </a:r>
          </a:p>
          <a:p>
            <a:r>
              <a:rPr lang="es-ES" sz="2800" dirty="0"/>
              <a:t>Se deben identificar y cuantificar los riesgos relacionados con la recopilación de datos exactos y relevantes, y su integración en el entorno Big Data. </a:t>
            </a:r>
          </a:p>
          <a:p>
            <a:endParaRPr lang="es-ES" sz="2800" dirty="0"/>
          </a:p>
          <a:p>
            <a:endParaRPr lang="es-ES" sz="2800" spc="-5" dirty="0"/>
          </a:p>
        </p:txBody>
      </p:sp>
    </p:spTree>
    <p:extLst>
      <p:ext uri="{BB962C8B-B14F-4D97-AF65-F5344CB8AC3E}">
        <p14:creationId xmlns:p14="http://schemas.microsoft.com/office/powerpoint/2010/main" val="1198706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Justificación del negocio </a:t>
            </a:r>
          </a:p>
        </p:txBody>
      </p:sp>
      <p:sp>
        <p:nvSpPr>
          <p:cNvPr id="3" name="Marcador de contenido 2">
            <a:extLst>
              <a:ext uri="{FF2B5EF4-FFF2-40B4-BE49-F238E27FC236}">
                <a16:creationId xmlns:a16="http://schemas.microsoft.com/office/drawing/2014/main" id="{BDFCB793-A9CC-46A9-8CB8-C928E7327608}"/>
              </a:ext>
            </a:extLst>
          </p:cNvPr>
          <p:cNvSpPr>
            <a:spLocks noGrp="1"/>
          </p:cNvSpPr>
          <p:nvPr>
            <p:ph idx="1"/>
          </p:nvPr>
        </p:nvSpPr>
        <p:spPr/>
        <p:txBody>
          <a:bodyPr numCol="1">
            <a:normAutofit/>
          </a:bodyPr>
          <a:lstStyle/>
          <a:p>
            <a:pPr marL="0" lvl="0" indent="0" eaLnBrk="1" fontAlgn="auto" hangingPunct="1">
              <a:spcBef>
                <a:spcPts val="0"/>
              </a:spcBef>
              <a:spcAft>
                <a:spcPts val="0"/>
              </a:spcAft>
              <a:buNone/>
              <a:defRPr/>
            </a:pPr>
            <a:r>
              <a:rPr lang="es-ES" sz="2800" dirty="0"/>
              <a:t>Normalmente en proyectos de </a:t>
            </a:r>
            <a:r>
              <a:rPr lang="es-ES" sz="2800" dirty="0" err="1"/>
              <a:t>BigData</a:t>
            </a:r>
            <a:r>
              <a:rPr lang="es-ES" sz="2800" dirty="0"/>
              <a:t> se requiere  trabajar con datos externos, ya que cuanto mayor sea el volumen y la variedad de los datos, mayores son las oportunidades de encontrar información oculta. </a:t>
            </a:r>
          </a:p>
          <a:p>
            <a:pPr eaLnBrk="1" fontAlgn="auto" hangingPunct="1">
              <a:spcBef>
                <a:spcPts val="0"/>
              </a:spcBef>
              <a:spcAft>
                <a:spcPts val="0"/>
              </a:spcAft>
              <a:defRPr/>
            </a:pPr>
            <a:r>
              <a:rPr lang="es-ES" sz="2800" dirty="0"/>
              <a:t>Los datos que proporciona el gobierno, como los datos geoespaciales, pueden ser gratuitos. </a:t>
            </a:r>
          </a:p>
          <a:p>
            <a:pPr eaLnBrk="1" fontAlgn="auto" hangingPunct="1">
              <a:spcBef>
                <a:spcPts val="0"/>
              </a:spcBef>
              <a:spcAft>
                <a:spcPts val="0"/>
              </a:spcAft>
              <a:defRPr/>
            </a:pPr>
            <a:r>
              <a:rPr lang="es-ES" sz="2800" dirty="0"/>
              <a:t>Los datos comercial se deben comprar (presupuesto). Este tipo de inversión puede ser recurrente, con el fin de obtener versiones actualizadas de los </a:t>
            </a:r>
            <a:r>
              <a:rPr lang="es-ES" sz="2800" dirty="0" err="1"/>
              <a:t>datasets</a:t>
            </a:r>
            <a:r>
              <a:rPr lang="es-ES" sz="2800" dirty="0"/>
              <a:t>. </a:t>
            </a:r>
          </a:p>
          <a:p>
            <a:pPr marL="0" indent="0" eaLnBrk="1" fontAlgn="auto" hangingPunct="1">
              <a:spcBef>
                <a:spcPts val="0"/>
              </a:spcBef>
              <a:spcAft>
                <a:spcPts val="0"/>
              </a:spcAft>
              <a:buNone/>
              <a:defRPr/>
            </a:pPr>
            <a:endParaRPr lang="es-ES" sz="2800" dirty="0"/>
          </a:p>
          <a:p>
            <a:endParaRPr lang="es-ES" sz="2800" dirty="0"/>
          </a:p>
          <a:p>
            <a:endParaRPr lang="es-ES" sz="2800" spc="-5" dirty="0"/>
          </a:p>
        </p:txBody>
      </p:sp>
    </p:spTree>
    <p:extLst>
      <p:ext uri="{BB962C8B-B14F-4D97-AF65-F5344CB8AC3E}">
        <p14:creationId xmlns:p14="http://schemas.microsoft.com/office/powerpoint/2010/main" val="3779543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Prerrequisitos de la organización</a:t>
            </a:r>
          </a:p>
        </p:txBody>
      </p:sp>
      <p:sp>
        <p:nvSpPr>
          <p:cNvPr id="3" name="Marcador de contenido 2">
            <a:extLst>
              <a:ext uri="{FF2B5EF4-FFF2-40B4-BE49-F238E27FC236}">
                <a16:creationId xmlns:a16="http://schemas.microsoft.com/office/drawing/2014/main" id="{BDFCB793-A9CC-46A9-8CB8-C928E7327608}"/>
              </a:ext>
            </a:extLst>
          </p:cNvPr>
          <p:cNvSpPr>
            <a:spLocks noGrp="1"/>
          </p:cNvSpPr>
          <p:nvPr>
            <p:ph idx="1"/>
          </p:nvPr>
        </p:nvSpPr>
        <p:spPr/>
        <p:txBody>
          <a:bodyPr numCol="1">
            <a:normAutofit fontScale="92500" lnSpcReduction="10000"/>
          </a:bodyPr>
          <a:lstStyle/>
          <a:p>
            <a:pPr marL="0" indent="0">
              <a:buNone/>
            </a:pPr>
            <a:r>
              <a:rPr lang="es-ES" sz="2800" dirty="0"/>
              <a:t>Los </a:t>
            </a:r>
            <a:r>
              <a:rPr lang="es-ES" sz="2800" dirty="0" err="1"/>
              <a:t>frameworks</a:t>
            </a:r>
            <a:r>
              <a:rPr lang="es-ES" sz="2800" dirty="0"/>
              <a:t> de Big Data no son soluciones integrales.  Es por ello que se requiere en la organización :</a:t>
            </a:r>
          </a:p>
          <a:p>
            <a:r>
              <a:rPr lang="es-ES" sz="2800" dirty="0"/>
              <a:t> </a:t>
            </a:r>
            <a:r>
              <a:rPr lang="es-ES" sz="2800" dirty="0" err="1"/>
              <a:t>Frameworks</a:t>
            </a:r>
            <a:r>
              <a:rPr lang="es-ES" sz="2800" dirty="0"/>
              <a:t> de gestión de datos y gestión de </a:t>
            </a:r>
            <a:r>
              <a:rPr lang="es-ES" sz="2800" dirty="0" err="1"/>
              <a:t>big</a:t>
            </a:r>
            <a:r>
              <a:rPr lang="es-ES" sz="2800" dirty="0"/>
              <a:t> data</a:t>
            </a:r>
          </a:p>
          <a:p>
            <a:r>
              <a:rPr lang="es-ES" sz="2800" dirty="0"/>
              <a:t>Los responsables de implementar, personalizar, alimentar y usar las soluciones de </a:t>
            </a:r>
            <a:r>
              <a:rPr lang="es-ES" sz="2800" dirty="0" err="1"/>
              <a:t>big</a:t>
            </a:r>
            <a:r>
              <a:rPr lang="es-ES" sz="2800" dirty="0"/>
              <a:t> data cuenten con procesos robustos y conjuntos de habilidades adecuadas.   </a:t>
            </a:r>
          </a:p>
          <a:p>
            <a:r>
              <a:rPr lang="es-ES" sz="2800" dirty="0"/>
              <a:t>Se deben evaluar la calidad de los datos que las soluciones de Big Data van procesar. </a:t>
            </a:r>
          </a:p>
          <a:p>
            <a:r>
              <a:rPr lang="es-ES" sz="2800" dirty="0"/>
              <a:t>Se debe planear el período de vida del entorno Big Data, lo que garantiza que cualquier aumento o expansión esta alineado con las exigencias de la empresa</a:t>
            </a:r>
          </a:p>
          <a:p>
            <a:endParaRPr lang="es-ES" sz="2800" dirty="0"/>
          </a:p>
          <a:p>
            <a:endParaRPr lang="es-ES" sz="2800" spc="-5" dirty="0"/>
          </a:p>
        </p:txBody>
      </p:sp>
    </p:spTree>
    <p:extLst>
      <p:ext uri="{BB962C8B-B14F-4D97-AF65-F5344CB8AC3E}">
        <p14:creationId xmlns:p14="http://schemas.microsoft.com/office/powerpoint/2010/main" val="296194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Agenda</a:t>
            </a:r>
          </a:p>
        </p:txBody>
      </p:sp>
      <p:sp>
        <p:nvSpPr>
          <p:cNvPr id="3" name="Marcador de contenido 2"/>
          <p:cNvSpPr>
            <a:spLocks noGrp="1"/>
          </p:cNvSpPr>
          <p:nvPr>
            <p:ph idx="1"/>
          </p:nvPr>
        </p:nvSpPr>
        <p:spPr/>
        <p:txBody>
          <a:bodyPr/>
          <a:lstStyle/>
          <a:p>
            <a:pPr>
              <a:buClr>
                <a:srgbClr val="92D050"/>
              </a:buClr>
              <a:buFont typeface="Wingdings" panose="05000000000000000000" pitchFamily="2" charset="2"/>
              <a:buChar char="q"/>
            </a:pPr>
            <a:r>
              <a:rPr lang="es-CO" sz="2800" dirty="0"/>
              <a:t>Herramientas de productividad</a:t>
            </a:r>
          </a:p>
          <a:p>
            <a:pPr>
              <a:buClr>
                <a:srgbClr val="92D050"/>
              </a:buClr>
              <a:buFont typeface="Wingdings" panose="05000000000000000000" pitchFamily="2" charset="2"/>
              <a:buChar char="q"/>
            </a:pPr>
            <a:r>
              <a:rPr lang="es-CO" sz="2800" dirty="0"/>
              <a:t>Big Data</a:t>
            </a:r>
          </a:p>
          <a:p>
            <a:pPr>
              <a:buClr>
                <a:srgbClr val="92D050"/>
              </a:buClr>
              <a:buFont typeface="Wingdings" panose="05000000000000000000" pitchFamily="2" charset="2"/>
              <a:buChar char="q"/>
            </a:pPr>
            <a:r>
              <a:rPr lang="es-CO" sz="2800" dirty="0"/>
              <a:t>No SQL</a:t>
            </a:r>
          </a:p>
          <a:p>
            <a:pPr>
              <a:buClr>
                <a:srgbClr val="92D050"/>
              </a:buClr>
              <a:buFont typeface="Wingdings" panose="05000000000000000000" pitchFamily="2" charset="2"/>
              <a:buChar char="q"/>
            </a:pPr>
            <a:r>
              <a:rPr lang="es-CO" sz="2800" dirty="0"/>
              <a:t>Arquitectura Lambda</a:t>
            </a:r>
          </a:p>
          <a:p>
            <a:pPr>
              <a:buClr>
                <a:srgbClr val="92D050"/>
              </a:buClr>
              <a:buFont typeface="Wingdings" panose="05000000000000000000" pitchFamily="2" charset="2"/>
              <a:buChar char="q"/>
            </a:pPr>
            <a:r>
              <a:rPr lang="es-CO" sz="2800" dirty="0"/>
              <a:t>Ecosistema </a:t>
            </a:r>
            <a:r>
              <a:rPr lang="es-CO" sz="2800" dirty="0" err="1"/>
              <a:t>BigData</a:t>
            </a:r>
            <a:endParaRPr lang="es-CO" sz="2800" dirty="0"/>
          </a:p>
          <a:p>
            <a:endParaRPr lang="es-CO" sz="2800" dirty="0"/>
          </a:p>
        </p:txBody>
      </p:sp>
    </p:spTree>
    <p:extLst>
      <p:ext uri="{BB962C8B-B14F-4D97-AF65-F5344CB8AC3E}">
        <p14:creationId xmlns:p14="http://schemas.microsoft.com/office/powerpoint/2010/main" val="2068819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Privacidad</a:t>
            </a:r>
          </a:p>
        </p:txBody>
      </p:sp>
      <p:sp>
        <p:nvSpPr>
          <p:cNvPr id="3" name="Marcador de contenido 2">
            <a:extLst>
              <a:ext uri="{FF2B5EF4-FFF2-40B4-BE49-F238E27FC236}">
                <a16:creationId xmlns:a16="http://schemas.microsoft.com/office/drawing/2014/main" id="{BDFCB793-A9CC-46A9-8CB8-C928E7327608}"/>
              </a:ext>
            </a:extLst>
          </p:cNvPr>
          <p:cNvSpPr>
            <a:spLocks noGrp="1"/>
          </p:cNvSpPr>
          <p:nvPr>
            <p:ph idx="1"/>
          </p:nvPr>
        </p:nvSpPr>
        <p:spPr/>
        <p:txBody>
          <a:bodyPr numCol="1">
            <a:normAutofit/>
          </a:bodyPr>
          <a:lstStyle/>
          <a:p>
            <a:pPr marL="0" indent="0" algn="just" eaLnBrk="1" fontAlgn="auto" hangingPunct="1">
              <a:spcBef>
                <a:spcPts val="0"/>
              </a:spcBef>
              <a:spcAft>
                <a:spcPts val="0"/>
              </a:spcAft>
              <a:buNone/>
              <a:defRPr/>
            </a:pPr>
            <a:r>
              <a:rPr lang="es-ES" sz="2800" dirty="0"/>
              <a:t>Realizar procesos de analítica sobre los </a:t>
            </a:r>
            <a:r>
              <a:rPr lang="es-ES" sz="2800" dirty="0" err="1"/>
              <a:t>datasets</a:t>
            </a:r>
            <a:r>
              <a:rPr lang="es-ES" sz="2800" dirty="0"/>
              <a:t> puede revelar información confidencial sobre las organizaciones o las personas naturales. </a:t>
            </a:r>
          </a:p>
          <a:p>
            <a:r>
              <a:rPr lang="es-ES" sz="2800" dirty="0"/>
              <a:t>Es necesario entender la naturaleza de los datos que están siendo acumulados </a:t>
            </a:r>
          </a:p>
          <a:p>
            <a:r>
              <a:rPr lang="es-ES" sz="2800" dirty="0"/>
              <a:t>Identificar las regulaciones pertinentes sobre la protección de datos</a:t>
            </a:r>
          </a:p>
          <a:p>
            <a:r>
              <a:rPr lang="es-ES" sz="2800" dirty="0"/>
              <a:t>Aplicar técnicas para etiquetado y anonimato de datos. </a:t>
            </a:r>
          </a:p>
          <a:p>
            <a:pPr marL="0" indent="0" eaLnBrk="1" fontAlgn="auto" hangingPunct="1">
              <a:spcBef>
                <a:spcPts val="0"/>
              </a:spcBef>
              <a:spcAft>
                <a:spcPts val="0"/>
              </a:spcAft>
              <a:buNone/>
              <a:defRPr/>
            </a:pPr>
            <a:endParaRPr lang="es-ES" sz="2800" dirty="0"/>
          </a:p>
          <a:p>
            <a:endParaRPr lang="es-ES" sz="2800" dirty="0"/>
          </a:p>
          <a:p>
            <a:endParaRPr lang="es-ES" sz="2800" spc="-5" dirty="0"/>
          </a:p>
        </p:txBody>
      </p:sp>
    </p:spTree>
    <p:extLst>
      <p:ext uri="{BB962C8B-B14F-4D97-AF65-F5344CB8AC3E}">
        <p14:creationId xmlns:p14="http://schemas.microsoft.com/office/powerpoint/2010/main" val="276088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Seguridad</a:t>
            </a:r>
          </a:p>
        </p:txBody>
      </p:sp>
      <p:sp>
        <p:nvSpPr>
          <p:cNvPr id="3" name="Marcador de contenido 2">
            <a:extLst>
              <a:ext uri="{FF2B5EF4-FFF2-40B4-BE49-F238E27FC236}">
                <a16:creationId xmlns:a16="http://schemas.microsoft.com/office/drawing/2014/main" id="{BDFCB793-A9CC-46A9-8CB8-C928E7327608}"/>
              </a:ext>
            </a:extLst>
          </p:cNvPr>
          <p:cNvSpPr>
            <a:spLocks noGrp="1"/>
          </p:cNvSpPr>
          <p:nvPr>
            <p:ph idx="1"/>
          </p:nvPr>
        </p:nvSpPr>
        <p:spPr/>
        <p:txBody>
          <a:bodyPr numCol="1">
            <a:normAutofit/>
          </a:bodyPr>
          <a:lstStyle/>
          <a:p>
            <a:pPr marL="0" indent="0" algn="just" eaLnBrk="1" fontAlgn="auto" hangingPunct="1">
              <a:spcBef>
                <a:spcPts val="0"/>
              </a:spcBef>
              <a:spcAft>
                <a:spcPts val="0"/>
              </a:spcAft>
              <a:buNone/>
              <a:defRPr/>
            </a:pPr>
            <a:r>
              <a:rPr lang="es-ES" sz="2800" dirty="0"/>
              <a:t>Las soluciones en Big Data por lo general no tienen una solidez en términos del control del acceso y seguridad como los entornos corporativos, por ende se debe:</a:t>
            </a:r>
          </a:p>
          <a:p>
            <a:r>
              <a:rPr lang="es-ES" sz="2800" dirty="0"/>
              <a:t>Garantizar que las redes de datos proporcionen acceso a repositorios por mecanismos de autenticación y autorización.  </a:t>
            </a:r>
          </a:p>
          <a:p>
            <a:r>
              <a:rPr lang="es-ES" sz="2800" dirty="0"/>
              <a:t>Establecer niveles de acceso a los datos para diferentes categorías de usuarios.</a:t>
            </a:r>
          </a:p>
          <a:p>
            <a:endParaRPr lang="es-ES" sz="2800" dirty="0"/>
          </a:p>
          <a:p>
            <a:endParaRPr lang="es-ES" sz="2800" spc="-5" dirty="0"/>
          </a:p>
        </p:txBody>
      </p:sp>
    </p:spTree>
    <p:extLst>
      <p:ext uri="{BB962C8B-B14F-4D97-AF65-F5344CB8AC3E}">
        <p14:creationId xmlns:p14="http://schemas.microsoft.com/office/powerpoint/2010/main" val="618846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Procedencia de los datos</a:t>
            </a:r>
          </a:p>
        </p:txBody>
      </p:sp>
      <p:sp>
        <p:nvSpPr>
          <p:cNvPr id="3" name="Marcador de contenido 2">
            <a:extLst>
              <a:ext uri="{FF2B5EF4-FFF2-40B4-BE49-F238E27FC236}">
                <a16:creationId xmlns:a16="http://schemas.microsoft.com/office/drawing/2014/main" id="{BDFCB793-A9CC-46A9-8CB8-C928E7327608}"/>
              </a:ext>
            </a:extLst>
          </p:cNvPr>
          <p:cNvSpPr>
            <a:spLocks noGrp="1"/>
          </p:cNvSpPr>
          <p:nvPr>
            <p:ph idx="1"/>
          </p:nvPr>
        </p:nvSpPr>
        <p:spPr/>
        <p:txBody>
          <a:bodyPr numCol="1">
            <a:normAutofit/>
          </a:bodyPr>
          <a:lstStyle/>
          <a:p>
            <a:pPr marL="0" lvl="0" indent="0" eaLnBrk="1" fontAlgn="auto" hangingPunct="1">
              <a:spcBef>
                <a:spcPts val="0"/>
              </a:spcBef>
              <a:spcAft>
                <a:spcPts val="0"/>
              </a:spcAft>
              <a:buNone/>
              <a:defRPr/>
            </a:pPr>
            <a:r>
              <a:rPr lang="es-ES" sz="2800" dirty="0"/>
              <a:t>La procedencia se refiere al origen de los datos con el fin de  determinar su autenticidad y calidad.  </a:t>
            </a:r>
          </a:p>
          <a:p>
            <a:pPr marL="0" lvl="0" indent="0" eaLnBrk="1" fontAlgn="auto" hangingPunct="1">
              <a:spcBef>
                <a:spcPts val="0"/>
              </a:spcBef>
              <a:spcAft>
                <a:spcPts val="0"/>
              </a:spcAft>
              <a:buNone/>
              <a:defRPr/>
            </a:pPr>
            <a:r>
              <a:rPr lang="es-ES" sz="2800" dirty="0"/>
              <a:t>Esto es un requisito esencial a gestionar ya que :</a:t>
            </a:r>
          </a:p>
          <a:p>
            <a:pPr eaLnBrk="1" fontAlgn="auto" hangingPunct="1">
              <a:spcBef>
                <a:spcPts val="0"/>
              </a:spcBef>
              <a:spcAft>
                <a:spcPts val="0"/>
              </a:spcAft>
              <a:defRPr/>
            </a:pPr>
            <a:r>
              <a:rPr lang="es-ES" sz="2800" dirty="0"/>
              <a:t>Se utiliza con fines de auditoría. </a:t>
            </a:r>
          </a:p>
          <a:p>
            <a:pPr eaLnBrk="1" fontAlgn="auto" hangingPunct="1">
              <a:spcBef>
                <a:spcPts val="0"/>
              </a:spcBef>
              <a:spcAft>
                <a:spcPts val="0"/>
              </a:spcAft>
              <a:defRPr/>
            </a:pPr>
            <a:r>
              <a:rPr lang="es-ES" sz="2800" dirty="0"/>
              <a:t>Se puede hacer una trazabilidad de grandes volúmenes de datos que son adquiridos, combinados y procesados en múltiples etapas de procesamiento puede ser una tarea compleja. </a:t>
            </a:r>
          </a:p>
          <a:p>
            <a:endParaRPr lang="es-ES" sz="2800" dirty="0"/>
          </a:p>
          <a:p>
            <a:endParaRPr lang="es-ES" sz="2800" spc="-5" dirty="0"/>
          </a:p>
        </p:txBody>
      </p:sp>
    </p:spTree>
    <p:extLst>
      <p:ext uri="{BB962C8B-B14F-4D97-AF65-F5344CB8AC3E}">
        <p14:creationId xmlns:p14="http://schemas.microsoft.com/office/powerpoint/2010/main" val="93741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Soporte de tiempo real</a:t>
            </a:r>
          </a:p>
        </p:txBody>
      </p:sp>
      <p:sp>
        <p:nvSpPr>
          <p:cNvPr id="3" name="Marcador de contenido 2">
            <a:extLst>
              <a:ext uri="{FF2B5EF4-FFF2-40B4-BE49-F238E27FC236}">
                <a16:creationId xmlns:a16="http://schemas.microsoft.com/office/drawing/2014/main" id="{BDFCB793-A9CC-46A9-8CB8-C928E7327608}"/>
              </a:ext>
            </a:extLst>
          </p:cNvPr>
          <p:cNvSpPr>
            <a:spLocks noGrp="1"/>
          </p:cNvSpPr>
          <p:nvPr>
            <p:ph idx="1"/>
          </p:nvPr>
        </p:nvSpPr>
        <p:spPr/>
        <p:txBody>
          <a:bodyPr numCol="1">
            <a:normAutofit/>
          </a:bodyPr>
          <a:lstStyle/>
          <a:p>
            <a:pPr marL="0" lvl="0" indent="0" eaLnBrk="1" fontAlgn="auto" hangingPunct="1">
              <a:spcBef>
                <a:spcPts val="0"/>
              </a:spcBef>
              <a:spcAft>
                <a:spcPts val="0"/>
              </a:spcAft>
              <a:buNone/>
              <a:defRPr/>
            </a:pPr>
            <a:r>
              <a:rPr lang="es-ES" sz="2800" dirty="0"/>
              <a:t>Las soluciones tienen un enfoque a utilizar información en tiempo real o casi tiempo real, por ello es necesario escoger el </a:t>
            </a:r>
            <a:r>
              <a:rPr lang="es-ES" sz="2800" dirty="0" err="1"/>
              <a:t>framework</a:t>
            </a:r>
            <a:r>
              <a:rPr lang="es-ES" sz="2800" dirty="0"/>
              <a:t> que lo soporte de forma adecuada, ya que muchas soluciones y herramientas de Big Data están orientadas a trabajo en </a:t>
            </a:r>
            <a:r>
              <a:rPr lang="es-ES" sz="2800" dirty="0" err="1"/>
              <a:t>batch</a:t>
            </a:r>
            <a:r>
              <a:rPr lang="es-ES" sz="2800" dirty="0"/>
              <a:t> (p.ej. Hadoop)</a:t>
            </a:r>
          </a:p>
          <a:p>
            <a:endParaRPr lang="es-ES" sz="2800" dirty="0"/>
          </a:p>
          <a:p>
            <a:endParaRPr lang="es-ES" sz="2800" spc="-5" dirty="0"/>
          </a:p>
        </p:txBody>
      </p:sp>
    </p:spTree>
    <p:extLst>
      <p:ext uri="{BB962C8B-B14F-4D97-AF65-F5344CB8AC3E}">
        <p14:creationId xmlns:p14="http://schemas.microsoft.com/office/powerpoint/2010/main" val="3145636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Desafíos de rendimiento</a:t>
            </a:r>
          </a:p>
        </p:txBody>
      </p:sp>
      <p:sp>
        <p:nvSpPr>
          <p:cNvPr id="3" name="Marcador de contenido 2">
            <a:extLst>
              <a:ext uri="{FF2B5EF4-FFF2-40B4-BE49-F238E27FC236}">
                <a16:creationId xmlns:a16="http://schemas.microsoft.com/office/drawing/2014/main" id="{BDFCB793-A9CC-46A9-8CB8-C928E7327608}"/>
              </a:ext>
            </a:extLst>
          </p:cNvPr>
          <p:cNvSpPr>
            <a:spLocks noGrp="1"/>
          </p:cNvSpPr>
          <p:nvPr>
            <p:ph idx="1"/>
          </p:nvPr>
        </p:nvSpPr>
        <p:spPr/>
        <p:txBody>
          <a:bodyPr numCol="1">
            <a:normAutofit/>
          </a:bodyPr>
          <a:lstStyle/>
          <a:p>
            <a:pPr marL="0" lvl="0" indent="0" eaLnBrk="1" fontAlgn="auto" hangingPunct="1">
              <a:spcBef>
                <a:spcPts val="0"/>
              </a:spcBef>
              <a:spcAft>
                <a:spcPts val="0"/>
              </a:spcAft>
              <a:buNone/>
              <a:defRPr/>
            </a:pPr>
            <a:r>
              <a:rPr lang="es-ES" sz="2800" dirty="0"/>
              <a:t>Debido a las 5vs descritas en el momento en que se estructura un proyecto de </a:t>
            </a:r>
            <a:r>
              <a:rPr lang="es-ES" sz="2800" dirty="0" err="1"/>
              <a:t>Bigdata</a:t>
            </a:r>
            <a:r>
              <a:rPr lang="es-ES" sz="2800" dirty="0"/>
              <a:t> se tiene que analizar :</a:t>
            </a:r>
          </a:p>
          <a:p>
            <a:pPr marL="0" lvl="0" indent="0" eaLnBrk="1" fontAlgn="auto" hangingPunct="1">
              <a:spcBef>
                <a:spcPts val="0"/>
              </a:spcBef>
              <a:spcAft>
                <a:spcPts val="0"/>
              </a:spcAft>
              <a:buNone/>
              <a:defRPr/>
            </a:pPr>
            <a:endParaRPr lang="es-ES" sz="2800" dirty="0"/>
          </a:p>
          <a:p>
            <a:pPr eaLnBrk="1" fontAlgn="auto" hangingPunct="1">
              <a:spcBef>
                <a:spcPts val="0"/>
              </a:spcBef>
              <a:spcAft>
                <a:spcPts val="0"/>
              </a:spcAft>
              <a:defRPr/>
            </a:pPr>
            <a:r>
              <a:rPr lang="es-ES" sz="2800" dirty="0"/>
              <a:t>Algoritmos complejos de búsqueda, lo que puede generar mayores tiempos de consulta. </a:t>
            </a:r>
          </a:p>
          <a:p>
            <a:pPr eaLnBrk="1" fontAlgn="auto" hangingPunct="1">
              <a:spcBef>
                <a:spcPts val="0"/>
              </a:spcBef>
              <a:spcAft>
                <a:spcPts val="0"/>
              </a:spcAft>
              <a:defRPr/>
            </a:pPr>
            <a:r>
              <a:rPr lang="es-ES" sz="2800" dirty="0"/>
              <a:t>Ancho de banda disponible, ya que puede ser un cuello de botella  y tener mayor impacto que el tiempo del procesamiento</a:t>
            </a:r>
          </a:p>
          <a:p>
            <a:endParaRPr lang="es-ES" sz="2800" spc="-5" dirty="0"/>
          </a:p>
        </p:txBody>
      </p:sp>
    </p:spTree>
    <p:extLst>
      <p:ext uri="{BB962C8B-B14F-4D97-AF65-F5344CB8AC3E}">
        <p14:creationId xmlns:p14="http://schemas.microsoft.com/office/powerpoint/2010/main" val="1548269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Gobierno de datos</a:t>
            </a:r>
          </a:p>
        </p:txBody>
      </p:sp>
      <p:sp>
        <p:nvSpPr>
          <p:cNvPr id="3" name="Marcador de contenido 2">
            <a:extLst>
              <a:ext uri="{FF2B5EF4-FFF2-40B4-BE49-F238E27FC236}">
                <a16:creationId xmlns:a16="http://schemas.microsoft.com/office/drawing/2014/main" id="{BDFCB793-A9CC-46A9-8CB8-C928E7327608}"/>
              </a:ext>
            </a:extLst>
          </p:cNvPr>
          <p:cNvSpPr>
            <a:spLocks noGrp="1"/>
          </p:cNvSpPr>
          <p:nvPr>
            <p:ph idx="1"/>
          </p:nvPr>
        </p:nvSpPr>
        <p:spPr/>
        <p:txBody>
          <a:bodyPr numCol="1">
            <a:normAutofit lnSpcReduction="10000"/>
          </a:bodyPr>
          <a:lstStyle/>
          <a:p>
            <a:pPr marL="0" indent="0">
              <a:buNone/>
            </a:pPr>
            <a:r>
              <a:rPr lang="es-ES" sz="2800" dirty="0"/>
              <a:t>Se debe considerar una gestión de los datos que permita regular , estandarizar y asegure una evolución controlada del entorno. Para ello se necesita:</a:t>
            </a:r>
          </a:p>
          <a:p>
            <a:pPr lvl="0"/>
            <a:r>
              <a:rPr lang="es-ES" sz="2800" dirty="0"/>
              <a:t>Estandarizar sobre cómo se etiquetan los datos</a:t>
            </a:r>
          </a:p>
          <a:p>
            <a:pPr lvl="0"/>
            <a:r>
              <a:rPr lang="es-ES" sz="2800" dirty="0"/>
              <a:t>Políticas que regulan el tipo de datos externos que se pueden adquirir </a:t>
            </a:r>
          </a:p>
          <a:p>
            <a:pPr lvl="0"/>
            <a:r>
              <a:rPr lang="es-ES" sz="2800" dirty="0"/>
              <a:t>Políticas para la protección de datos y conservar el anonimato de datos </a:t>
            </a:r>
          </a:p>
          <a:p>
            <a:pPr lvl="0"/>
            <a:r>
              <a:rPr lang="es-ES" sz="2800" dirty="0"/>
              <a:t>Políticas para el archivo de datos provenientes de fuentes de datos y resultados de análisis </a:t>
            </a:r>
          </a:p>
          <a:p>
            <a:pPr lvl="0"/>
            <a:r>
              <a:rPr lang="es-ES" sz="2800" dirty="0"/>
              <a:t>Políticas para la limpieza  y filtrado de datos </a:t>
            </a:r>
          </a:p>
          <a:p>
            <a:endParaRPr lang="es-ES" sz="2800" spc="-5" dirty="0"/>
          </a:p>
        </p:txBody>
      </p:sp>
    </p:spTree>
    <p:extLst>
      <p:ext uri="{BB962C8B-B14F-4D97-AF65-F5344CB8AC3E}">
        <p14:creationId xmlns:p14="http://schemas.microsoft.com/office/powerpoint/2010/main" val="1449808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Metodología evolutiva</a:t>
            </a:r>
          </a:p>
        </p:txBody>
      </p:sp>
      <p:sp>
        <p:nvSpPr>
          <p:cNvPr id="3" name="Marcador de contenido 2">
            <a:extLst>
              <a:ext uri="{FF2B5EF4-FFF2-40B4-BE49-F238E27FC236}">
                <a16:creationId xmlns:a16="http://schemas.microsoft.com/office/drawing/2014/main" id="{BDFCB793-A9CC-46A9-8CB8-C928E7327608}"/>
              </a:ext>
            </a:extLst>
          </p:cNvPr>
          <p:cNvSpPr>
            <a:spLocks noGrp="1"/>
          </p:cNvSpPr>
          <p:nvPr>
            <p:ph idx="1"/>
          </p:nvPr>
        </p:nvSpPr>
        <p:spPr>
          <a:xfrm>
            <a:off x="609600" y="1600201"/>
            <a:ext cx="4910335" cy="4525963"/>
          </a:xfrm>
        </p:spPr>
        <p:txBody>
          <a:bodyPr numCol="1">
            <a:normAutofit/>
          </a:bodyPr>
          <a:lstStyle/>
          <a:p>
            <a:pPr marL="0" lvl="0" indent="0" eaLnBrk="1" fontAlgn="auto" hangingPunct="1">
              <a:spcBef>
                <a:spcPts val="0"/>
              </a:spcBef>
              <a:spcAft>
                <a:spcPts val="0"/>
              </a:spcAft>
              <a:buNone/>
              <a:defRPr/>
            </a:pPr>
            <a:r>
              <a:rPr lang="es-ES" sz="2800" dirty="0"/>
              <a:t>Es necesaria una metodología de trabajo que :</a:t>
            </a:r>
          </a:p>
          <a:p>
            <a:pPr eaLnBrk="1" fontAlgn="auto" hangingPunct="1">
              <a:spcBef>
                <a:spcPts val="0"/>
              </a:spcBef>
              <a:spcAft>
                <a:spcPts val="0"/>
              </a:spcAft>
              <a:defRPr/>
            </a:pPr>
            <a:r>
              <a:rPr lang="es-ES" sz="2800" dirty="0"/>
              <a:t>Gestione cómo fluyen los datos hacia dentro y hacia afuera de las solución</a:t>
            </a:r>
          </a:p>
          <a:p>
            <a:pPr eaLnBrk="1" fontAlgn="auto" hangingPunct="1">
              <a:spcBef>
                <a:spcPts val="0"/>
              </a:spcBef>
              <a:spcAft>
                <a:spcPts val="0"/>
              </a:spcAft>
              <a:defRPr/>
            </a:pPr>
            <a:r>
              <a:rPr lang="es-ES" sz="2800" dirty="0"/>
              <a:t>Asegure los </a:t>
            </a:r>
            <a:r>
              <a:rPr lang="es-ES" sz="2800" dirty="0" err="1"/>
              <a:t>loop</a:t>
            </a:r>
            <a:r>
              <a:rPr lang="es-ES" sz="2800" dirty="0"/>
              <a:t> de retroalimentación, para facilitar que los datos procesados sean sometidos a mejoras constantes. </a:t>
            </a:r>
          </a:p>
        </p:txBody>
      </p:sp>
      <p:sp>
        <p:nvSpPr>
          <p:cNvPr id="4" name="object 10">
            <a:extLst>
              <a:ext uri="{FF2B5EF4-FFF2-40B4-BE49-F238E27FC236}">
                <a16:creationId xmlns:a16="http://schemas.microsoft.com/office/drawing/2014/main" id="{A93C3335-27BB-429D-8090-69D44E72CD91}"/>
              </a:ext>
            </a:extLst>
          </p:cNvPr>
          <p:cNvSpPr/>
          <p:nvPr/>
        </p:nvSpPr>
        <p:spPr>
          <a:xfrm>
            <a:off x="6096000" y="1417638"/>
            <a:ext cx="3959860" cy="400812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25164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ES" dirty="0"/>
              <a:t>Procesamiento en el </a:t>
            </a:r>
            <a:r>
              <a:rPr lang="es-ES" dirty="0" err="1"/>
              <a:t>cloud</a:t>
            </a:r>
            <a:endParaRPr lang="es-CO" dirty="0"/>
          </a:p>
        </p:txBody>
      </p:sp>
      <p:sp>
        <p:nvSpPr>
          <p:cNvPr id="3" name="Marcador de contenido 2">
            <a:extLst>
              <a:ext uri="{FF2B5EF4-FFF2-40B4-BE49-F238E27FC236}">
                <a16:creationId xmlns:a16="http://schemas.microsoft.com/office/drawing/2014/main" id="{BDFCB793-A9CC-46A9-8CB8-C928E7327608}"/>
              </a:ext>
            </a:extLst>
          </p:cNvPr>
          <p:cNvSpPr>
            <a:spLocks noGrp="1"/>
          </p:cNvSpPr>
          <p:nvPr>
            <p:ph idx="1"/>
          </p:nvPr>
        </p:nvSpPr>
        <p:spPr/>
        <p:txBody>
          <a:bodyPr numCol="1">
            <a:normAutofit lnSpcReduction="10000"/>
          </a:bodyPr>
          <a:lstStyle/>
          <a:p>
            <a:pPr marL="0" indent="0">
              <a:buNone/>
            </a:pPr>
            <a:r>
              <a:rPr lang="es-ES" sz="2800" dirty="0"/>
              <a:t>Debido a las 5vs , la adopción de un entorno Big Data puede requerir que una parte o todo el entorno esté hospedado en la nube. Esta decisión puede ser justificada por : </a:t>
            </a:r>
          </a:p>
          <a:p>
            <a:pPr lvl="0"/>
            <a:r>
              <a:rPr lang="es-ES" sz="2800" dirty="0"/>
              <a:t>No se dispone de inversión inicial de capital </a:t>
            </a:r>
          </a:p>
          <a:p>
            <a:pPr lvl="0"/>
            <a:r>
              <a:rPr lang="es-ES" sz="2800" dirty="0"/>
              <a:t>EL proyecto debe estar aislado del resto de la empresa para no afectar los procesos empresariales existentes </a:t>
            </a:r>
          </a:p>
          <a:p>
            <a:pPr lvl="0"/>
            <a:r>
              <a:rPr lang="es-ES" sz="2800" dirty="0"/>
              <a:t>La iniciativa de Big Data es un prototipo </a:t>
            </a:r>
          </a:p>
          <a:p>
            <a:pPr lvl="0"/>
            <a:r>
              <a:rPr lang="es-ES" sz="2800" dirty="0"/>
              <a:t>Los </a:t>
            </a:r>
            <a:r>
              <a:rPr lang="es-ES" sz="2800" dirty="0" err="1"/>
              <a:t>datasets</a:t>
            </a:r>
            <a:r>
              <a:rPr lang="es-ES" sz="2800" dirty="0"/>
              <a:t> que requieren ser procesados están hospedados en la nube </a:t>
            </a:r>
          </a:p>
          <a:p>
            <a:pPr lvl="0"/>
            <a:r>
              <a:rPr lang="es-ES" sz="2800" dirty="0"/>
              <a:t>existen recursos inadecuados de hardware interno </a:t>
            </a:r>
          </a:p>
          <a:p>
            <a:endParaRPr lang="es-ES" sz="2800" spc="-5" dirty="0"/>
          </a:p>
        </p:txBody>
      </p:sp>
    </p:spTree>
    <p:extLst>
      <p:ext uri="{BB962C8B-B14F-4D97-AF65-F5344CB8AC3E}">
        <p14:creationId xmlns:p14="http://schemas.microsoft.com/office/powerpoint/2010/main" val="2671677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BDB4094-6132-4D21-B2AB-262E63A6FE02}"/>
              </a:ext>
            </a:extLst>
          </p:cNvPr>
          <p:cNvSpPr/>
          <p:nvPr/>
        </p:nvSpPr>
        <p:spPr>
          <a:xfrm>
            <a:off x="1055440" y="2492896"/>
            <a:ext cx="9001000" cy="1200329"/>
          </a:xfrm>
          <a:prstGeom prst="rect">
            <a:avLst/>
          </a:prstGeom>
        </p:spPr>
        <p:txBody>
          <a:bodyPr wrap="square">
            <a:spAutoFit/>
          </a:bodyPr>
          <a:lstStyle/>
          <a:p>
            <a:pPr algn="ctr"/>
            <a:r>
              <a:rPr lang="es-CO" sz="3600" spc="10" dirty="0"/>
              <a:t>Consideraciones en el ciclo de vida de una solución en Big Data</a:t>
            </a:r>
            <a:endParaRPr lang="es-CO" sz="3600" dirty="0"/>
          </a:p>
        </p:txBody>
      </p:sp>
    </p:spTree>
    <p:extLst>
      <p:ext uri="{BB962C8B-B14F-4D97-AF65-F5344CB8AC3E}">
        <p14:creationId xmlns:p14="http://schemas.microsoft.com/office/powerpoint/2010/main" val="149926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Introducción </a:t>
            </a:r>
          </a:p>
        </p:txBody>
      </p:sp>
      <p:sp>
        <p:nvSpPr>
          <p:cNvPr id="3" name="Marcador de contenido 2">
            <a:extLst>
              <a:ext uri="{FF2B5EF4-FFF2-40B4-BE49-F238E27FC236}">
                <a16:creationId xmlns:a16="http://schemas.microsoft.com/office/drawing/2014/main" id="{BDFCB793-A9CC-46A9-8CB8-C928E7327608}"/>
              </a:ext>
            </a:extLst>
          </p:cNvPr>
          <p:cNvSpPr>
            <a:spLocks noGrp="1"/>
          </p:cNvSpPr>
          <p:nvPr>
            <p:ph idx="1"/>
          </p:nvPr>
        </p:nvSpPr>
        <p:spPr/>
        <p:txBody>
          <a:bodyPr/>
          <a:lstStyle/>
          <a:p>
            <a:pPr marL="0" indent="0" algn="just">
              <a:buNone/>
            </a:pPr>
            <a:r>
              <a:rPr lang="es-ES" dirty="0"/>
              <a:t>El análisis de Big Data se diferencia del análisis de  datos  tradicional  principalmente  en  lo relacionado  a  las  características  de  volumen, velocidad y variedad de los datos procesados.  </a:t>
            </a:r>
          </a:p>
          <a:p>
            <a:pPr marL="0" indent="0" algn="just">
              <a:buNone/>
            </a:pPr>
            <a:r>
              <a:rPr lang="es-ES" dirty="0"/>
              <a:t>A  fin  de  abordar  las  circunstancias  y  requisitos concretos que implica el análisis y la analítica de Big  Data,  se  requiere  un  proceso  fundamental paso  a  paso,  que  permita  organizar  las  tareas relacionadas  con  la  recolección,  procesamiento, producción y reutilización de los datos. </a:t>
            </a:r>
          </a:p>
        </p:txBody>
      </p:sp>
    </p:spTree>
    <p:extLst>
      <p:ext uri="{BB962C8B-B14F-4D97-AF65-F5344CB8AC3E}">
        <p14:creationId xmlns:p14="http://schemas.microsoft.com/office/powerpoint/2010/main" val="3971335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0177F2-C717-436D-ACD3-08F3C3A53795}"/>
              </a:ext>
            </a:extLst>
          </p:cNvPr>
          <p:cNvSpPr>
            <a:spLocks noGrp="1"/>
          </p:cNvSpPr>
          <p:nvPr>
            <p:ph type="title"/>
          </p:nvPr>
        </p:nvSpPr>
        <p:spPr/>
        <p:txBody>
          <a:bodyPr/>
          <a:lstStyle/>
          <a:p>
            <a:r>
              <a:rPr lang="es-CO" dirty="0"/>
              <a:t>Modulo 7</a:t>
            </a:r>
          </a:p>
        </p:txBody>
      </p:sp>
      <p:graphicFrame>
        <p:nvGraphicFramePr>
          <p:cNvPr id="4" name="Diagrama 3">
            <a:extLst>
              <a:ext uri="{FF2B5EF4-FFF2-40B4-BE49-F238E27FC236}">
                <a16:creationId xmlns:a16="http://schemas.microsoft.com/office/drawing/2014/main" id="{309D3654-FCFE-4E70-9EBB-2261ED4C2B32}"/>
              </a:ext>
            </a:extLst>
          </p:cNvPr>
          <p:cNvGraphicFramePr/>
          <p:nvPr>
            <p:extLst>
              <p:ext uri="{D42A27DB-BD31-4B8C-83A1-F6EECF244321}">
                <p14:modId xmlns:p14="http://schemas.microsoft.com/office/powerpoint/2010/main" val="390552356"/>
              </p:ext>
            </p:extLst>
          </p:nvPr>
        </p:nvGraphicFramePr>
        <p:xfrm>
          <a:off x="391193" y="1417638"/>
          <a:ext cx="10873208" cy="43591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0135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Ciclo de Vida  de análisis en Big Data </a:t>
            </a:r>
          </a:p>
        </p:txBody>
      </p:sp>
      <p:sp>
        <p:nvSpPr>
          <p:cNvPr id="3" name="Marcador de contenido 2">
            <a:extLst>
              <a:ext uri="{FF2B5EF4-FFF2-40B4-BE49-F238E27FC236}">
                <a16:creationId xmlns:a16="http://schemas.microsoft.com/office/drawing/2014/main" id="{BDFCB793-A9CC-46A9-8CB8-C928E7327608}"/>
              </a:ext>
            </a:extLst>
          </p:cNvPr>
          <p:cNvSpPr>
            <a:spLocks noGrp="1"/>
          </p:cNvSpPr>
          <p:nvPr>
            <p:ph idx="1"/>
          </p:nvPr>
        </p:nvSpPr>
        <p:spPr/>
        <p:txBody>
          <a:bodyPr numCol="2"/>
          <a:lstStyle/>
          <a:p>
            <a:pPr marL="514350" indent="-514350">
              <a:buFont typeface="+mj-lt"/>
              <a:buAutoNum type="arabicPeriod"/>
            </a:pPr>
            <a:r>
              <a:rPr lang="es-ES" dirty="0"/>
              <a:t>Evaluación de caso comercial</a:t>
            </a:r>
          </a:p>
          <a:p>
            <a:pPr marL="514350" indent="-514350">
              <a:buFont typeface="+mj-lt"/>
              <a:buAutoNum type="arabicPeriod"/>
            </a:pPr>
            <a:r>
              <a:rPr lang="es-ES" dirty="0"/>
              <a:t>Identificación de datos</a:t>
            </a:r>
          </a:p>
          <a:p>
            <a:pPr marL="514350" indent="-514350">
              <a:buFont typeface="+mj-lt"/>
              <a:buAutoNum type="arabicPeriod"/>
            </a:pPr>
            <a:r>
              <a:rPr lang="es-ES" dirty="0"/>
              <a:t>Adquisición de datos y filtrado</a:t>
            </a:r>
          </a:p>
          <a:p>
            <a:pPr marL="514350" indent="-514350">
              <a:buFont typeface="+mj-lt"/>
              <a:buAutoNum type="arabicPeriod"/>
            </a:pPr>
            <a:r>
              <a:rPr lang="es-ES" dirty="0"/>
              <a:t>Extracción de datos</a:t>
            </a:r>
          </a:p>
          <a:p>
            <a:pPr marL="514350" indent="-514350">
              <a:buFont typeface="+mj-lt"/>
              <a:buAutoNum type="arabicPeriod"/>
            </a:pPr>
            <a:r>
              <a:rPr lang="es-ES" dirty="0"/>
              <a:t>Validación de datos y limpieza</a:t>
            </a:r>
          </a:p>
          <a:p>
            <a:pPr marL="514350" indent="-514350">
              <a:buFont typeface="+mj-lt"/>
              <a:buAutoNum type="arabicPeriod"/>
            </a:pPr>
            <a:r>
              <a:rPr lang="es-ES" dirty="0"/>
              <a:t>Agregación de datos y</a:t>
            </a:r>
          </a:p>
          <a:p>
            <a:pPr marL="514350" indent="-514350">
              <a:buFont typeface="+mj-lt"/>
              <a:buAutoNum type="arabicPeriod"/>
            </a:pPr>
            <a:r>
              <a:rPr lang="es-ES" dirty="0"/>
              <a:t>Representación</a:t>
            </a:r>
          </a:p>
          <a:p>
            <a:pPr marL="514350" indent="-514350">
              <a:buFont typeface="+mj-lt"/>
              <a:buAutoNum type="arabicPeriod"/>
            </a:pPr>
            <a:r>
              <a:rPr lang="es-ES" dirty="0"/>
              <a:t>Análisis de los datos</a:t>
            </a:r>
          </a:p>
          <a:p>
            <a:pPr marL="514350" indent="-514350">
              <a:buFont typeface="+mj-lt"/>
              <a:buAutoNum type="arabicPeriod"/>
            </a:pPr>
            <a:r>
              <a:rPr lang="es-ES" dirty="0"/>
              <a:t>Visualización de datos</a:t>
            </a:r>
          </a:p>
          <a:p>
            <a:pPr marL="514350" indent="-514350">
              <a:buFont typeface="+mj-lt"/>
              <a:buAutoNum type="arabicPeriod"/>
            </a:pPr>
            <a:r>
              <a:rPr lang="es-ES" dirty="0"/>
              <a:t>Utilización de resultados de análisis</a:t>
            </a:r>
          </a:p>
          <a:p>
            <a:endParaRPr lang="es-ES" spc="-5" dirty="0"/>
          </a:p>
        </p:txBody>
      </p:sp>
      <p:sp>
        <p:nvSpPr>
          <p:cNvPr id="4" name="Flecha: curvada hacia la derecha 3">
            <a:extLst>
              <a:ext uri="{FF2B5EF4-FFF2-40B4-BE49-F238E27FC236}">
                <a16:creationId xmlns:a16="http://schemas.microsoft.com/office/drawing/2014/main" id="{4DD326C5-A9B0-48BB-AE2D-61417638C635}"/>
              </a:ext>
            </a:extLst>
          </p:cNvPr>
          <p:cNvSpPr/>
          <p:nvPr/>
        </p:nvSpPr>
        <p:spPr>
          <a:xfrm>
            <a:off x="5519936" y="2924944"/>
            <a:ext cx="288032" cy="28803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5" name="Flecha: curvada hacia la izquierda 4">
            <a:extLst>
              <a:ext uri="{FF2B5EF4-FFF2-40B4-BE49-F238E27FC236}">
                <a16:creationId xmlns:a16="http://schemas.microsoft.com/office/drawing/2014/main" id="{398FF9FF-2040-49B8-8FC5-60A5E6B63DF4}"/>
              </a:ext>
            </a:extLst>
          </p:cNvPr>
          <p:cNvSpPr/>
          <p:nvPr/>
        </p:nvSpPr>
        <p:spPr>
          <a:xfrm>
            <a:off x="9840416" y="2924944"/>
            <a:ext cx="288032" cy="28803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6" name="Flecha: hacia arriba 5">
            <a:extLst>
              <a:ext uri="{FF2B5EF4-FFF2-40B4-BE49-F238E27FC236}">
                <a16:creationId xmlns:a16="http://schemas.microsoft.com/office/drawing/2014/main" id="{AC5E3508-653E-48DF-A648-DEAA6B74A09F}"/>
              </a:ext>
            </a:extLst>
          </p:cNvPr>
          <p:cNvSpPr/>
          <p:nvPr/>
        </p:nvSpPr>
        <p:spPr>
          <a:xfrm>
            <a:off x="7608168" y="3212976"/>
            <a:ext cx="288032" cy="2160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604953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Caso de Negocio</a:t>
            </a:r>
          </a:p>
        </p:txBody>
      </p:sp>
      <p:sp>
        <p:nvSpPr>
          <p:cNvPr id="3" name="Marcador de contenido 2">
            <a:extLst>
              <a:ext uri="{FF2B5EF4-FFF2-40B4-BE49-F238E27FC236}">
                <a16:creationId xmlns:a16="http://schemas.microsoft.com/office/drawing/2014/main" id="{BDFCB793-A9CC-46A9-8CB8-C928E7327608}"/>
              </a:ext>
            </a:extLst>
          </p:cNvPr>
          <p:cNvSpPr>
            <a:spLocks noGrp="1"/>
          </p:cNvSpPr>
          <p:nvPr>
            <p:ph idx="1"/>
          </p:nvPr>
        </p:nvSpPr>
        <p:spPr/>
        <p:txBody>
          <a:bodyPr/>
          <a:lstStyle/>
          <a:p>
            <a:pPr marL="0" lvl="0" indent="0" eaLnBrk="1" fontAlgn="auto" hangingPunct="1">
              <a:spcBef>
                <a:spcPts val="0"/>
              </a:spcBef>
              <a:spcAft>
                <a:spcPts val="0"/>
              </a:spcAft>
              <a:buNone/>
              <a:defRPr/>
            </a:pPr>
            <a:r>
              <a:rPr lang="es-ES" sz="2800" dirty="0"/>
              <a:t>Para que un problema empresarial sea considerado un problema de Big Data, debe estar relacionado con una o más características de volumen, velocidad o variedad de Big Data. </a:t>
            </a:r>
          </a:p>
          <a:p>
            <a:pPr marL="0" lvl="0" indent="0" eaLnBrk="1" fontAlgn="auto" hangingPunct="1">
              <a:spcBef>
                <a:spcPts val="0"/>
              </a:spcBef>
              <a:spcAft>
                <a:spcPts val="0"/>
              </a:spcAft>
              <a:buNone/>
              <a:defRPr/>
            </a:pPr>
            <a:r>
              <a:rPr lang="es-ES" sz="2800" dirty="0"/>
              <a:t>Puntos importantes a tratar :</a:t>
            </a:r>
          </a:p>
          <a:p>
            <a:pPr eaLnBrk="1" fontAlgn="auto" hangingPunct="1">
              <a:spcBef>
                <a:spcPts val="0"/>
              </a:spcBef>
              <a:spcAft>
                <a:spcPts val="0"/>
              </a:spcAft>
              <a:defRPr/>
            </a:pPr>
            <a:r>
              <a:rPr lang="es-ES" sz="2800" dirty="0"/>
              <a:t>Presupuesto : hardware, capacitación, datos, entre otros. </a:t>
            </a:r>
          </a:p>
          <a:p>
            <a:pPr eaLnBrk="1" fontAlgn="auto" hangingPunct="1">
              <a:spcBef>
                <a:spcPts val="0"/>
              </a:spcBef>
              <a:spcAft>
                <a:spcPts val="0"/>
              </a:spcAft>
              <a:defRPr/>
            </a:pPr>
            <a:r>
              <a:rPr lang="es-ES" sz="2800" dirty="0"/>
              <a:t>Es necesario tener claro que en las primera etapas se requiere una  inversión mayor, en comparación con las iteraciones realizadas después, en las cuales dicha inversión inicial puede ser aprovechada repetidamente. </a:t>
            </a:r>
          </a:p>
          <a:p>
            <a:pPr marL="0" lvl="0" indent="0" eaLnBrk="1" fontAlgn="auto" hangingPunct="1">
              <a:spcBef>
                <a:spcPts val="0"/>
              </a:spcBef>
              <a:spcAft>
                <a:spcPts val="0"/>
              </a:spcAft>
              <a:buNone/>
              <a:defRPr/>
            </a:pPr>
            <a:endParaRPr lang="es-ES" sz="2800" dirty="0"/>
          </a:p>
        </p:txBody>
      </p:sp>
    </p:spTree>
    <p:extLst>
      <p:ext uri="{BB962C8B-B14F-4D97-AF65-F5344CB8AC3E}">
        <p14:creationId xmlns:p14="http://schemas.microsoft.com/office/powerpoint/2010/main" val="2359181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ES" dirty="0"/>
              <a:t>Identificación  de  datos</a:t>
            </a:r>
            <a:endParaRPr lang="es-CO" dirty="0"/>
          </a:p>
        </p:txBody>
      </p:sp>
      <p:sp>
        <p:nvSpPr>
          <p:cNvPr id="3" name="Marcador de contenido 2">
            <a:extLst>
              <a:ext uri="{FF2B5EF4-FFF2-40B4-BE49-F238E27FC236}">
                <a16:creationId xmlns:a16="http://schemas.microsoft.com/office/drawing/2014/main" id="{BDFCB793-A9CC-46A9-8CB8-C928E7327608}"/>
              </a:ext>
            </a:extLst>
          </p:cNvPr>
          <p:cNvSpPr>
            <a:spLocks noGrp="1"/>
          </p:cNvSpPr>
          <p:nvPr>
            <p:ph idx="1"/>
          </p:nvPr>
        </p:nvSpPr>
        <p:spPr/>
        <p:txBody>
          <a:bodyPr/>
          <a:lstStyle/>
          <a:p>
            <a:pPr marL="0" lvl="0" indent="0" eaLnBrk="1" fontAlgn="auto" hangingPunct="1">
              <a:spcBef>
                <a:spcPts val="0"/>
              </a:spcBef>
              <a:spcAft>
                <a:spcPts val="0"/>
              </a:spcAft>
              <a:buNone/>
              <a:defRPr/>
            </a:pPr>
            <a:r>
              <a:rPr lang="es-ES" sz="2800" dirty="0"/>
              <a:t>Orientado a realizar la hoja de vida de las fuentes de datos .</a:t>
            </a:r>
          </a:p>
          <a:p>
            <a:r>
              <a:rPr lang="es-ES" sz="2800" dirty="0" err="1"/>
              <a:t>Datasets</a:t>
            </a:r>
            <a:r>
              <a:rPr lang="es-ES" sz="2800" dirty="0"/>
              <a:t>  internos: Data </a:t>
            </a:r>
            <a:r>
              <a:rPr lang="es-ES" sz="2800" dirty="0" err="1"/>
              <a:t>marts</a:t>
            </a:r>
            <a:r>
              <a:rPr lang="es-ES" sz="2800" dirty="0"/>
              <a:t>, Data Warehouse, </a:t>
            </a:r>
            <a:r>
              <a:rPr lang="es-ES" sz="2800" dirty="0" err="1"/>
              <a:t>erp,etc</a:t>
            </a:r>
            <a:r>
              <a:rPr lang="es-ES" sz="2800" dirty="0"/>
              <a:t>.</a:t>
            </a:r>
          </a:p>
          <a:p>
            <a:r>
              <a:rPr lang="es-ES" sz="2800" dirty="0" err="1"/>
              <a:t>Datasets</a:t>
            </a:r>
            <a:r>
              <a:rPr lang="es-ES" sz="2800" dirty="0"/>
              <a:t>  externos: Al no tener certeza de la data, se define una lista  de posibles proveedores externos de datos, como mercados  de  datos  y  </a:t>
            </a:r>
            <a:r>
              <a:rPr lang="es-ES" sz="2800" dirty="0" err="1"/>
              <a:t>datasets</a:t>
            </a:r>
            <a:r>
              <a:rPr lang="es-ES" sz="2800" dirty="0"/>
              <a:t>  a  disposición del  público. </a:t>
            </a:r>
          </a:p>
          <a:p>
            <a:pPr marL="0" lvl="0" indent="0" eaLnBrk="1" fontAlgn="auto" hangingPunct="1">
              <a:spcBef>
                <a:spcPts val="0"/>
              </a:spcBef>
              <a:spcAft>
                <a:spcPts val="0"/>
              </a:spcAft>
              <a:buNone/>
              <a:defRPr/>
            </a:pPr>
            <a:endParaRPr lang="es-ES" sz="2800" dirty="0"/>
          </a:p>
        </p:txBody>
      </p:sp>
    </p:spTree>
    <p:extLst>
      <p:ext uri="{BB962C8B-B14F-4D97-AF65-F5344CB8AC3E}">
        <p14:creationId xmlns:p14="http://schemas.microsoft.com/office/powerpoint/2010/main" val="23709753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ES" dirty="0"/>
              <a:t>Adquisición  y  filtrado  de datos,</a:t>
            </a:r>
            <a:endParaRPr lang="es-CO" dirty="0"/>
          </a:p>
        </p:txBody>
      </p:sp>
      <p:sp>
        <p:nvSpPr>
          <p:cNvPr id="3" name="Marcador de contenido 2">
            <a:extLst>
              <a:ext uri="{FF2B5EF4-FFF2-40B4-BE49-F238E27FC236}">
                <a16:creationId xmlns:a16="http://schemas.microsoft.com/office/drawing/2014/main" id="{BDFCB793-A9CC-46A9-8CB8-C928E7327608}"/>
              </a:ext>
            </a:extLst>
          </p:cNvPr>
          <p:cNvSpPr>
            <a:spLocks noGrp="1"/>
          </p:cNvSpPr>
          <p:nvPr>
            <p:ph idx="1"/>
          </p:nvPr>
        </p:nvSpPr>
        <p:spPr/>
        <p:txBody>
          <a:bodyPr/>
          <a:lstStyle/>
          <a:p>
            <a:pPr marL="0" lvl="0" indent="0" eaLnBrk="1" fontAlgn="auto" hangingPunct="1">
              <a:spcBef>
                <a:spcPts val="0"/>
              </a:spcBef>
              <a:spcAft>
                <a:spcPts val="0"/>
              </a:spcAft>
              <a:buNone/>
              <a:defRPr/>
            </a:pPr>
            <a:r>
              <a:rPr lang="es-ES" sz="2800" dirty="0"/>
              <a:t>los datos son sometidos al  filtrado  automático  de  datos corruptos o datos sin valor para los objetivos del análisis.</a:t>
            </a:r>
          </a:p>
          <a:p>
            <a:r>
              <a:rPr lang="es-ES" sz="2800" dirty="0"/>
              <a:t>Se  aconseja almacenar  una  copia  exacta  del  </a:t>
            </a:r>
            <a:r>
              <a:rPr lang="es-ES" sz="2800" dirty="0" err="1"/>
              <a:t>dataset</a:t>
            </a:r>
            <a:r>
              <a:rPr lang="es-ES" sz="2800" dirty="0"/>
              <a:t> original  antes  de  proceder  con  el  filtrado</a:t>
            </a:r>
          </a:p>
          <a:p>
            <a:r>
              <a:rPr lang="es-ES" sz="2800" dirty="0"/>
              <a:t>Los  datos  clasificados  como  “corruptos” pueden  incluir  registros  de  valores  faltantes, sin  sentido  o  tipos  de  datos  inválidos.  </a:t>
            </a:r>
          </a:p>
          <a:p>
            <a:r>
              <a:rPr lang="es-ES" sz="2800" dirty="0"/>
              <a:t>En el caso de análisis en tiempo real, los datos primero son analizados, y luego guardados en disco. </a:t>
            </a:r>
          </a:p>
          <a:p>
            <a:r>
              <a:rPr lang="es-ES" sz="2800" dirty="0"/>
              <a:t>Se agrega </a:t>
            </a:r>
            <a:r>
              <a:rPr lang="es-ES" sz="2800" dirty="0" err="1"/>
              <a:t>metadata</a:t>
            </a:r>
            <a:r>
              <a:rPr lang="es-ES" sz="2800" dirty="0"/>
              <a:t> en cada modificación que se realiza</a:t>
            </a:r>
          </a:p>
          <a:p>
            <a:endParaRPr lang="es-ES" sz="2800" dirty="0"/>
          </a:p>
          <a:p>
            <a:endParaRPr lang="es-ES" sz="2800" dirty="0"/>
          </a:p>
        </p:txBody>
      </p:sp>
    </p:spTree>
    <p:extLst>
      <p:ext uri="{BB962C8B-B14F-4D97-AF65-F5344CB8AC3E}">
        <p14:creationId xmlns:p14="http://schemas.microsoft.com/office/powerpoint/2010/main" val="1477738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ES" dirty="0"/>
              <a:t>Extracción  de datos</a:t>
            </a:r>
            <a:endParaRPr lang="es-CO" dirty="0"/>
          </a:p>
        </p:txBody>
      </p:sp>
      <p:sp>
        <p:nvSpPr>
          <p:cNvPr id="3" name="Marcador de contenido 2">
            <a:extLst>
              <a:ext uri="{FF2B5EF4-FFF2-40B4-BE49-F238E27FC236}">
                <a16:creationId xmlns:a16="http://schemas.microsoft.com/office/drawing/2014/main" id="{BDFCB793-A9CC-46A9-8CB8-C928E7327608}"/>
              </a:ext>
            </a:extLst>
          </p:cNvPr>
          <p:cNvSpPr>
            <a:spLocks noGrp="1"/>
          </p:cNvSpPr>
          <p:nvPr>
            <p:ph idx="1"/>
          </p:nvPr>
        </p:nvSpPr>
        <p:spPr/>
        <p:txBody>
          <a:bodyPr/>
          <a:lstStyle/>
          <a:p>
            <a:pPr marL="0" lvl="0" indent="0" eaLnBrk="1" fontAlgn="auto" hangingPunct="1">
              <a:spcBef>
                <a:spcPts val="0"/>
              </a:spcBef>
              <a:spcAft>
                <a:spcPts val="0"/>
              </a:spcAft>
              <a:buNone/>
              <a:defRPr/>
            </a:pPr>
            <a:r>
              <a:rPr lang="es-ES" sz="2800" dirty="0"/>
              <a:t>Está orientada a extraer distintos tipos de datos y a  convertirlos  en  un  formato  que  la  solución necesite .</a:t>
            </a:r>
          </a:p>
          <a:p>
            <a:r>
              <a:rPr lang="es-ES" sz="2800" dirty="0"/>
              <a:t>Se aconseja definir el mejor modelo para almacenamiento con el fin de evitar procesamiento de datos previos</a:t>
            </a:r>
          </a:p>
          <a:p>
            <a:r>
              <a:rPr lang="es-ES" sz="2800" dirty="0"/>
              <a:t> Es necesario tener en cuenta si la información debe ser </a:t>
            </a:r>
            <a:r>
              <a:rPr lang="es-ES" sz="2800" dirty="0" err="1"/>
              <a:t>extraida</a:t>
            </a:r>
            <a:r>
              <a:rPr lang="es-ES" sz="2800" dirty="0"/>
              <a:t> de servicios web tener contempladas todas las interfaces</a:t>
            </a:r>
          </a:p>
          <a:p>
            <a:endParaRPr lang="es-ES" sz="2800" dirty="0"/>
          </a:p>
          <a:p>
            <a:endParaRPr lang="es-ES" sz="2800" dirty="0"/>
          </a:p>
        </p:txBody>
      </p:sp>
    </p:spTree>
    <p:extLst>
      <p:ext uri="{BB962C8B-B14F-4D97-AF65-F5344CB8AC3E}">
        <p14:creationId xmlns:p14="http://schemas.microsoft.com/office/powerpoint/2010/main" val="37870405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ES" dirty="0"/>
              <a:t>Validación y limpieza  de datos</a:t>
            </a:r>
            <a:endParaRPr lang="es-CO" dirty="0"/>
          </a:p>
        </p:txBody>
      </p:sp>
      <p:sp>
        <p:nvSpPr>
          <p:cNvPr id="3" name="Marcador de contenido 2">
            <a:extLst>
              <a:ext uri="{FF2B5EF4-FFF2-40B4-BE49-F238E27FC236}">
                <a16:creationId xmlns:a16="http://schemas.microsoft.com/office/drawing/2014/main" id="{BDFCB793-A9CC-46A9-8CB8-C928E7327608}"/>
              </a:ext>
            </a:extLst>
          </p:cNvPr>
          <p:cNvSpPr>
            <a:spLocks noGrp="1"/>
          </p:cNvSpPr>
          <p:nvPr>
            <p:ph idx="1"/>
          </p:nvPr>
        </p:nvSpPr>
        <p:spPr/>
        <p:txBody>
          <a:bodyPr/>
          <a:lstStyle/>
          <a:p>
            <a:pPr marL="0" indent="0">
              <a:buNone/>
            </a:pPr>
            <a:r>
              <a:rPr lang="es-ES" sz="2400" dirty="0"/>
              <a:t>A diferencia  de  los  datos  tradicionales  de  la empresa, los  datos  de entrada a Big Data pueden no estar estructurados  y  no  haber  sido  validados, es por ello que a es necesario establecer  normas  de validación,  a  menudo  complejas,  y  a  eliminar cualquier dato inválido conocido. </a:t>
            </a:r>
          </a:p>
          <a:p>
            <a:r>
              <a:rPr lang="es-ES" sz="2400" dirty="0"/>
              <a:t>Revisar redundancia de datos para asegurar integridad de los datos</a:t>
            </a:r>
          </a:p>
          <a:p>
            <a:r>
              <a:rPr lang="es-ES" sz="2400" dirty="0"/>
              <a:t>En procesos </a:t>
            </a:r>
            <a:r>
              <a:rPr lang="es-ES" sz="2400" dirty="0" err="1"/>
              <a:t>batch</a:t>
            </a:r>
            <a:r>
              <a:rPr lang="es-ES" sz="2400" dirty="0"/>
              <a:t>  se realiza por medio de una operación ETL offline. </a:t>
            </a:r>
          </a:p>
          <a:p>
            <a:r>
              <a:rPr lang="es-ES" sz="2400" dirty="0"/>
              <a:t>En tiempo real, se requiere un sistema basado en memoria más complejo para validar y limpiar los datos en la fuente. </a:t>
            </a:r>
          </a:p>
          <a:p>
            <a:r>
              <a:rPr lang="es-ES" sz="2400" dirty="0"/>
              <a:t>La procedencia determinar la exactitud y calidad de los datos. </a:t>
            </a:r>
          </a:p>
          <a:p>
            <a:r>
              <a:rPr lang="es-ES" sz="2400" dirty="0"/>
              <a:t>Los datos que parecen ser inválidos aún pueden ser valiosos porque poseen patrones y tendencias ocultas. </a:t>
            </a:r>
          </a:p>
          <a:p>
            <a:endParaRPr lang="es-ES" sz="2400" dirty="0"/>
          </a:p>
          <a:p>
            <a:endParaRPr lang="es-ES" sz="2400" dirty="0"/>
          </a:p>
        </p:txBody>
      </p:sp>
    </p:spTree>
    <p:extLst>
      <p:ext uri="{BB962C8B-B14F-4D97-AF65-F5344CB8AC3E}">
        <p14:creationId xmlns:p14="http://schemas.microsoft.com/office/powerpoint/2010/main" val="3973565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ES" dirty="0"/>
              <a:t>Agregación  y  representación  de datos </a:t>
            </a:r>
            <a:endParaRPr lang="es-CO" dirty="0"/>
          </a:p>
        </p:txBody>
      </p:sp>
      <p:sp>
        <p:nvSpPr>
          <p:cNvPr id="3" name="Marcador de contenido 2">
            <a:extLst>
              <a:ext uri="{FF2B5EF4-FFF2-40B4-BE49-F238E27FC236}">
                <a16:creationId xmlns:a16="http://schemas.microsoft.com/office/drawing/2014/main" id="{BDFCB793-A9CC-46A9-8CB8-C928E7327608}"/>
              </a:ext>
            </a:extLst>
          </p:cNvPr>
          <p:cNvSpPr>
            <a:spLocks noGrp="1"/>
          </p:cNvSpPr>
          <p:nvPr>
            <p:ph idx="1"/>
          </p:nvPr>
        </p:nvSpPr>
        <p:spPr>
          <a:xfrm>
            <a:off x="609600" y="1600201"/>
            <a:ext cx="10670117" cy="4525963"/>
          </a:xfrm>
        </p:spPr>
        <p:txBody>
          <a:bodyPr/>
          <a:lstStyle/>
          <a:p>
            <a:pPr marL="0" indent="0">
              <a:buNone/>
            </a:pPr>
            <a:r>
              <a:rPr lang="es-ES" sz="2400" dirty="0"/>
              <a:t>Está orientada a la integración de múltiples </a:t>
            </a:r>
            <a:r>
              <a:rPr lang="es-ES" sz="2400" dirty="0" err="1"/>
              <a:t>datasets</a:t>
            </a:r>
            <a:r>
              <a:rPr lang="es-ES" sz="2400" dirty="0"/>
              <a:t> para llegar a una vista unificada.</a:t>
            </a:r>
          </a:p>
          <a:p>
            <a:pPr marL="0" indent="0">
              <a:buNone/>
            </a:pPr>
            <a:r>
              <a:rPr lang="es-ES" sz="2400" dirty="0"/>
              <a:t>Para esta etapa puede darse como una operación que consuma mucho tiempo y esfuerzo, ya que la agregación de datos es compleja debido a : </a:t>
            </a:r>
          </a:p>
          <a:p>
            <a:r>
              <a:rPr lang="es-ES" sz="2400" dirty="0"/>
              <a:t>Estructura de los datos: aunque el formato de los datos puede ser el mismo, el modelo de datos puede ser diferente. </a:t>
            </a:r>
          </a:p>
          <a:p>
            <a:r>
              <a:rPr lang="es-ES" sz="2400" dirty="0"/>
              <a:t>Semántica: un valor etiquetado de formas diferentes en dos </a:t>
            </a:r>
            <a:r>
              <a:rPr lang="es-ES" sz="2400" dirty="0" err="1"/>
              <a:t>datasets</a:t>
            </a:r>
            <a:r>
              <a:rPr lang="es-ES" sz="2400" dirty="0"/>
              <a:t> diferentes puede significar lo mismo; por ejemplo, “</a:t>
            </a:r>
            <a:r>
              <a:rPr lang="es-ES" sz="2400" dirty="0" err="1"/>
              <a:t>surname</a:t>
            </a:r>
            <a:r>
              <a:rPr lang="es-ES" sz="2400" dirty="0"/>
              <a:t>” y “</a:t>
            </a:r>
            <a:r>
              <a:rPr lang="es-ES" sz="2400" dirty="0" err="1"/>
              <a:t>last</a:t>
            </a:r>
            <a:r>
              <a:rPr lang="es-ES" sz="2400" dirty="0"/>
              <a:t> </a:t>
            </a:r>
            <a:r>
              <a:rPr lang="es-ES" sz="2400" dirty="0" err="1"/>
              <a:t>name</a:t>
            </a:r>
            <a:r>
              <a:rPr lang="es-ES" sz="2400" dirty="0"/>
              <a:t>” (apellido). </a:t>
            </a:r>
          </a:p>
          <a:p>
            <a:r>
              <a:rPr lang="es-ES" sz="2400" dirty="0"/>
              <a:t>Se  deben  considerar  los requisitos  futuros  del  análisis  de  datos</a:t>
            </a:r>
          </a:p>
          <a:p>
            <a:endParaRPr lang="es-ES" sz="2400" dirty="0"/>
          </a:p>
        </p:txBody>
      </p:sp>
    </p:spTree>
    <p:extLst>
      <p:ext uri="{BB962C8B-B14F-4D97-AF65-F5344CB8AC3E}">
        <p14:creationId xmlns:p14="http://schemas.microsoft.com/office/powerpoint/2010/main" val="15597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ES" dirty="0"/>
              <a:t>Análisis de datos</a:t>
            </a:r>
            <a:endParaRPr lang="es-CO" dirty="0"/>
          </a:p>
        </p:txBody>
      </p:sp>
      <p:sp>
        <p:nvSpPr>
          <p:cNvPr id="3" name="Marcador de contenido 2">
            <a:extLst>
              <a:ext uri="{FF2B5EF4-FFF2-40B4-BE49-F238E27FC236}">
                <a16:creationId xmlns:a16="http://schemas.microsoft.com/office/drawing/2014/main" id="{BDFCB793-A9CC-46A9-8CB8-C928E7327608}"/>
              </a:ext>
            </a:extLst>
          </p:cNvPr>
          <p:cNvSpPr>
            <a:spLocks noGrp="1"/>
          </p:cNvSpPr>
          <p:nvPr>
            <p:ph idx="1"/>
          </p:nvPr>
        </p:nvSpPr>
        <p:spPr>
          <a:xfrm>
            <a:off x="609600" y="1600201"/>
            <a:ext cx="10670117" cy="4525963"/>
          </a:xfrm>
        </p:spPr>
        <p:txBody>
          <a:bodyPr/>
          <a:lstStyle/>
          <a:p>
            <a:pPr marL="0" indent="0">
              <a:buNone/>
            </a:pPr>
            <a:r>
              <a:rPr lang="es-ES" sz="2400" dirty="0"/>
              <a:t>Está  orientada  a  realizar  la  tarea real  de  análisis,  lo  cual  normalmente involucra uno o más tipos de analíticas: </a:t>
            </a:r>
          </a:p>
          <a:p>
            <a:pPr marL="0" indent="0">
              <a:buNone/>
            </a:pPr>
            <a:endParaRPr lang="es-ES" sz="2400" dirty="0"/>
          </a:p>
        </p:txBody>
      </p:sp>
      <p:graphicFrame>
        <p:nvGraphicFramePr>
          <p:cNvPr id="4" name="Diagrama 3">
            <a:extLst>
              <a:ext uri="{FF2B5EF4-FFF2-40B4-BE49-F238E27FC236}">
                <a16:creationId xmlns:a16="http://schemas.microsoft.com/office/drawing/2014/main" id="{12DB74F4-21A5-4671-A963-4AFAFB047534}"/>
              </a:ext>
            </a:extLst>
          </p:cNvPr>
          <p:cNvGraphicFramePr/>
          <p:nvPr>
            <p:extLst>
              <p:ext uri="{D42A27DB-BD31-4B8C-83A1-F6EECF244321}">
                <p14:modId xmlns:p14="http://schemas.microsoft.com/office/powerpoint/2010/main" val="4181496734"/>
              </p:ext>
            </p:extLst>
          </p:nvPr>
        </p:nvGraphicFramePr>
        <p:xfrm>
          <a:off x="335360" y="2132856"/>
          <a:ext cx="108012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1199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ES" dirty="0"/>
              <a:t>Visualización de datos</a:t>
            </a:r>
            <a:endParaRPr lang="es-CO" dirty="0"/>
          </a:p>
        </p:txBody>
      </p:sp>
      <p:sp>
        <p:nvSpPr>
          <p:cNvPr id="3" name="Marcador de contenido 2">
            <a:extLst>
              <a:ext uri="{FF2B5EF4-FFF2-40B4-BE49-F238E27FC236}">
                <a16:creationId xmlns:a16="http://schemas.microsoft.com/office/drawing/2014/main" id="{BDFCB793-A9CC-46A9-8CB8-C928E7327608}"/>
              </a:ext>
            </a:extLst>
          </p:cNvPr>
          <p:cNvSpPr>
            <a:spLocks noGrp="1"/>
          </p:cNvSpPr>
          <p:nvPr>
            <p:ph idx="1"/>
          </p:nvPr>
        </p:nvSpPr>
        <p:spPr>
          <a:xfrm>
            <a:off x="609600" y="1600201"/>
            <a:ext cx="10670117" cy="4525963"/>
          </a:xfrm>
        </p:spPr>
        <p:txBody>
          <a:bodyPr/>
          <a:lstStyle/>
          <a:p>
            <a:pPr marL="0" indent="0">
              <a:buNone/>
            </a:pPr>
            <a:r>
              <a:rPr lang="es-ES" sz="2400" dirty="0"/>
              <a:t>Está orientada a utilizar técnicas y herramientas de visualización de  datos  para  comunicar  gráficamente  los resultados del análisis</a:t>
            </a:r>
          </a:p>
          <a:p>
            <a:r>
              <a:rPr lang="es-ES" sz="2400" dirty="0"/>
              <a:t>Proporcionan respuestas a  preguntas  que  los  usuarios  ni  siquiera  han planteado aún</a:t>
            </a:r>
          </a:p>
          <a:p>
            <a:r>
              <a:rPr lang="es-ES" sz="2400" dirty="0"/>
              <a:t>Los  mismos  resultados  pueden  ser  presentados de  diversas  formas,  lo  cual  puede  afectar  su interpretación. </a:t>
            </a:r>
          </a:p>
          <a:p>
            <a:r>
              <a:rPr lang="es-ES" sz="2400" dirty="0"/>
              <a:t>Asimismo,  se  debe  tener  en  cuenta  que  es fundamental proporcionar un método que permita desglosar  hasta  su detalle,  con  el  objetivo  de  que  los  usuarios comprendan cómo estas fueron generadas. </a:t>
            </a:r>
          </a:p>
          <a:p>
            <a:endParaRPr lang="es-ES" sz="2400" dirty="0"/>
          </a:p>
        </p:txBody>
      </p:sp>
    </p:spTree>
    <p:extLst>
      <p:ext uri="{BB962C8B-B14F-4D97-AF65-F5344CB8AC3E}">
        <p14:creationId xmlns:p14="http://schemas.microsoft.com/office/powerpoint/2010/main" val="1980384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ES" dirty="0"/>
              <a:t>Uso  de  los resultados del análisis</a:t>
            </a:r>
            <a:endParaRPr lang="es-CO" dirty="0"/>
          </a:p>
        </p:txBody>
      </p:sp>
      <p:sp>
        <p:nvSpPr>
          <p:cNvPr id="3" name="Marcador de contenido 2">
            <a:extLst>
              <a:ext uri="{FF2B5EF4-FFF2-40B4-BE49-F238E27FC236}">
                <a16:creationId xmlns:a16="http://schemas.microsoft.com/office/drawing/2014/main" id="{BDFCB793-A9CC-46A9-8CB8-C928E7327608}"/>
              </a:ext>
            </a:extLst>
          </p:cNvPr>
          <p:cNvSpPr>
            <a:spLocks noGrp="1"/>
          </p:cNvSpPr>
          <p:nvPr>
            <p:ph idx="1"/>
          </p:nvPr>
        </p:nvSpPr>
        <p:spPr>
          <a:xfrm>
            <a:off x="609600" y="1600201"/>
            <a:ext cx="10670117" cy="4525963"/>
          </a:xfrm>
        </p:spPr>
        <p:txBody>
          <a:bodyPr/>
          <a:lstStyle/>
          <a:p>
            <a:pPr marL="0" indent="0">
              <a:buNone/>
            </a:pPr>
            <a:r>
              <a:rPr lang="es-ES" sz="2400" dirty="0"/>
              <a:t>Está orientada a determinar cómo  y  cuándo  se  pueden  aprovechar  los  datos procesados de análisis. </a:t>
            </a:r>
          </a:p>
          <a:p>
            <a:r>
              <a:rPr lang="es-ES" sz="2400" b="1" dirty="0"/>
              <a:t>Datos  para  sistemas  empresariales:  </a:t>
            </a:r>
            <a:r>
              <a:rPr lang="es-ES" sz="2400" dirty="0"/>
              <a:t>los  resultados pueden  ser  ingresados  para  mejorar  y  optimizar  su  comportamiento  y  desempeño. </a:t>
            </a:r>
          </a:p>
          <a:p>
            <a:r>
              <a:rPr lang="es-ES" sz="2400" b="1" dirty="0"/>
              <a:t>Optimización de procesos empresariales: </a:t>
            </a:r>
            <a:r>
              <a:rPr lang="es-ES" sz="2400" dirty="0"/>
              <a:t>los patrones, correlaciones y anomalías identificados y  hallados  durante  el  análisis  de  datos  son  utilizados  para  perfeccionar  los procesos empresariales. </a:t>
            </a:r>
          </a:p>
          <a:p>
            <a:r>
              <a:rPr lang="es-ES" sz="2400" b="1" dirty="0"/>
              <a:t>Alertas:</a:t>
            </a:r>
            <a:r>
              <a:rPr lang="es-ES" sz="2400" dirty="0"/>
              <a:t> los resultados se usan como entradas para alertas existentes o pueden formar la base de nuevas alertas. </a:t>
            </a:r>
          </a:p>
        </p:txBody>
      </p:sp>
    </p:spTree>
    <p:extLst>
      <p:ext uri="{BB962C8B-B14F-4D97-AF65-F5344CB8AC3E}">
        <p14:creationId xmlns:p14="http://schemas.microsoft.com/office/powerpoint/2010/main" val="399068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Agenda</a:t>
            </a:r>
          </a:p>
        </p:txBody>
      </p:sp>
      <p:sp>
        <p:nvSpPr>
          <p:cNvPr id="3" name="Marcador de contenido 2"/>
          <p:cNvSpPr>
            <a:spLocks noGrp="1"/>
          </p:cNvSpPr>
          <p:nvPr>
            <p:ph idx="1"/>
          </p:nvPr>
        </p:nvSpPr>
        <p:spPr/>
        <p:txBody>
          <a:bodyPr/>
          <a:lstStyle/>
          <a:p>
            <a:pPr>
              <a:buClr>
                <a:srgbClr val="92D050"/>
              </a:buClr>
              <a:buFont typeface="Wingdings" panose="05000000000000000000" pitchFamily="2" charset="2"/>
              <a:buChar char="q"/>
            </a:pPr>
            <a:r>
              <a:rPr lang="es-CO" sz="2800" dirty="0"/>
              <a:t>Herramientas de productividad</a:t>
            </a:r>
          </a:p>
          <a:p>
            <a:pPr>
              <a:buClr>
                <a:srgbClr val="92D050"/>
              </a:buClr>
              <a:buFont typeface="Wingdings" panose="05000000000000000000" pitchFamily="2" charset="2"/>
              <a:buChar char="q"/>
            </a:pPr>
            <a:r>
              <a:rPr lang="es-CO" sz="2800" b="1" dirty="0"/>
              <a:t>Big Data</a:t>
            </a:r>
          </a:p>
          <a:p>
            <a:pPr>
              <a:buClr>
                <a:srgbClr val="92D050"/>
              </a:buClr>
              <a:buFont typeface="Wingdings" panose="05000000000000000000" pitchFamily="2" charset="2"/>
              <a:buChar char="q"/>
            </a:pPr>
            <a:r>
              <a:rPr lang="es-CO" sz="2800" dirty="0"/>
              <a:t>No SQL</a:t>
            </a:r>
          </a:p>
          <a:p>
            <a:pPr>
              <a:buClr>
                <a:srgbClr val="92D050"/>
              </a:buClr>
              <a:buFont typeface="Wingdings" panose="05000000000000000000" pitchFamily="2" charset="2"/>
              <a:buChar char="q"/>
            </a:pPr>
            <a:r>
              <a:rPr lang="es-CO" sz="2800" dirty="0"/>
              <a:t>Arquitectura Lambda</a:t>
            </a:r>
          </a:p>
          <a:p>
            <a:pPr>
              <a:buClr>
                <a:srgbClr val="92D050"/>
              </a:buClr>
              <a:buFont typeface="Wingdings" panose="05000000000000000000" pitchFamily="2" charset="2"/>
              <a:buChar char="q"/>
            </a:pPr>
            <a:r>
              <a:rPr lang="es-CO" sz="2800" dirty="0"/>
              <a:t>Ecosistema </a:t>
            </a:r>
            <a:r>
              <a:rPr lang="es-CO" sz="2800" dirty="0" err="1"/>
              <a:t>BigData</a:t>
            </a:r>
            <a:endParaRPr lang="es-CO" sz="2800" dirty="0"/>
          </a:p>
          <a:p>
            <a:endParaRPr lang="es-CO" sz="2800" dirty="0"/>
          </a:p>
        </p:txBody>
      </p:sp>
    </p:spTree>
    <p:extLst>
      <p:ext uri="{BB962C8B-B14F-4D97-AF65-F5344CB8AC3E}">
        <p14:creationId xmlns:p14="http://schemas.microsoft.com/office/powerpoint/2010/main" val="5923681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4638"/>
            <a:ext cx="5126360" cy="1143000"/>
          </a:xfrm>
        </p:spPr>
        <p:txBody>
          <a:bodyPr/>
          <a:lstStyle/>
          <a:p>
            <a:pPr algn="l"/>
            <a:r>
              <a:rPr lang="es-CO" dirty="0"/>
              <a:t>Repasemos</a:t>
            </a:r>
          </a:p>
        </p:txBody>
      </p:sp>
      <p:sp>
        <p:nvSpPr>
          <p:cNvPr id="5" name="CuadroTexto 4">
            <a:extLst>
              <a:ext uri="{FF2B5EF4-FFF2-40B4-BE49-F238E27FC236}">
                <a16:creationId xmlns:a16="http://schemas.microsoft.com/office/drawing/2014/main" id="{83ADCB2E-FCB5-4974-B666-40609E13001B}"/>
              </a:ext>
            </a:extLst>
          </p:cNvPr>
          <p:cNvSpPr txBox="1"/>
          <p:nvPr/>
        </p:nvSpPr>
        <p:spPr>
          <a:xfrm>
            <a:off x="609601" y="1772816"/>
            <a:ext cx="9878887" cy="4893647"/>
          </a:xfrm>
          <a:prstGeom prst="rect">
            <a:avLst/>
          </a:prstGeom>
          <a:noFill/>
        </p:spPr>
        <p:txBody>
          <a:bodyPr wrap="square" rtlCol="0">
            <a:spAutoFit/>
          </a:bodyPr>
          <a:lstStyle/>
          <a:p>
            <a:pPr marL="457200" indent="-457200" algn="just">
              <a:buFont typeface="+mj-lt"/>
              <a:buAutoNum type="arabicPeriod"/>
            </a:pPr>
            <a:r>
              <a:rPr lang="es-ES" sz="2400" dirty="0">
                <a:latin typeface="Century Gothic" panose="020B0502020202020204" pitchFamily="34" charset="0"/>
              </a:rPr>
              <a:t>¿Que etapa es totalmente iterativa en el proceso?</a:t>
            </a:r>
          </a:p>
          <a:p>
            <a:pPr marL="457200" indent="-457200" algn="just">
              <a:buFont typeface="+mj-lt"/>
              <a:buAutoNum type="arabicPeriod"/>
            </a:pPr>
            <a:r>
              <a:rPr lang="es-ES" sz="2400" dirty="0">
                <a:latin typeface="Century Gothic" panose="020B0502020202020204" pitchFamily="34" charset="0"/>
              </a:rPr>
              <a:t>Organice las etapas del ciclo de vida de Big Data en el orden correcto. </a:t>
            </a:r>
          </a:p>
          <a:p>
            <a:pPr marL="457200" indent="-457200" algn="just">
              <a:buFont typeface="+mj-lt"/>
              <a:buAutoNum type="arabicPeriod"/>
            </a:pPr>
            <a:r>
              <a:rPr lang="es-ES" sz="2400" dirty="0">
                <a:latin typeface="Century Gothic" panose="020B0502020202020204" pitchFamily="34" charset="0"/>
              </a:rPr>
              <a:t>Durante la etapa de  __________________________ se realiza una copia fiel de los </a:t>
            </a:r>
            <a:r>
              <a:rPr lang="es-ES" sz="2400" dirty="0" err="1">
                <a:latin typeface="Century Gothic" panose="020B0502020202020204" pitchFamily="34" charset="0"/>
              </a:rPr>
              <a:t>datasets</a:t>
            </a:r>
            <a:endParaRPr lang="es-ES" sz="2400" dirty="0">
              <a:latin typeface="Century Gothic" panose="020B0502020202020204" pitchFamily="34" charset="0"/>
            </a:endParaRPr>
          </a:p>
          <a:p>
            <a:pPr marL="457200" indent="-457200" algn="just">
              <a:buFont typeface="+mj-lt"/>
              <a:buAutoNum type="arabicPeriod"/>
            </a:pPr>
            <a:r>
              <a:rPr lang="es-419" sz="2400" dirty="0">
                <a:latin typeface="Century Gothic" panose="020B0502020202020204" pitchFamily="34" charset="0"/>
              </a:rPr>
              <a:t>¿En que etapa se define el presupuesto para el desarrollo del proyecto de Big Data?</a:t>
            </a:r>
          </a:p>
          <a:p>
            <a:pPr marL="457200" indent="-457200" algn="just">
              <a:buFont typeface="+mj-lt"/>
              <a:buAutoNum type="arabicPeriod"/>
            </a:pPr>
            <a:r>
              <a:rPr lang="es-ES" sz="2400" dirty="0">
                <a:latin typeface="Century Gothic" panose="020B0502020202020204" pitchFamily="34" charset="0"/>
              </a:rPr>
              <a:t>La etapa de ______________________ está orientada a determinar cómo  y  cuándo  se  pueden  aprovechar  los  datos procesados de análisis</a:t>
            </a:r>
          </a:p>
          <a:p>
            <a:pPr marL="457200" indent="-457200" algn="just">
              <a:buFont typeface="+mj-lt"/>
              <a:buAutoNum type="arabicPeriod"/>
            </a:pPr>
            <a:endParaRPr lang="es-ES" sz="2400" dirty="0">
              <a:latin typeface="Century Gothic" panose="020B0502020202020204" pitchFamily="34" charset="0"/>
            </a:endParaRPr>
          </a:p>
          <a:p>
            <a:pPr marL="457200" indent="-457200" algn="just">
              <a:buFont typeface="+mj-lt"/>
              <a:buAutoNum type="arabicPeriod"/>
            </a:pPr>
            <a:endParaRPr lang="es-ES" sz="2400" dirty="0">
              <a:latin typeface="Century Gothic" panose="020B0502020202020204" pitchFamily="34" charset="0"/>
            </a:endParaRPr>
          </a:p>
          <a:p>
            <a:pPr marL="342900" indent="-342900">
              <a:buFont typeface="+mj-lt"/>
              <a:buAutoNum type="arabicPeriod"/>
            </a:pPr>
            <a:endParaRPr lang="es-CO" sz="2400" dirty="0"/>
          </a:p>
        </p:txBody>
      </p:sp>
    </p:spTree>
    <p:extLst>
      <p:ext uri="{BB962C8B-B14F-4D97-AF65-F5344CB8AC3E}">
        <p14:creationId xmlns:p14="http://schemas.microsoft.com/office/powerpoint/2010/main" val="800179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5517EA4B-2C1E-4DB2-A881-513CFECA7EDE}"/>
              </a:ext>
            </a:extLst>
          </p:cNvPr>
          <p:cNvSpPr>
            <a:spLocks noGrp="1"/>
          </p:cNvSpPr>
          <p:nvPr>
            <p:ph type="title"/>
          </p:nvPr>
        </p:nvSpPr>
        <p:spPr>
          <a:xfrm>
            <a:off x="609600" y="274638"/>
            <a:ext cx="10670117" cy="1143000"/>
          </a:xfrm>
        </p:spPr>
        <p:txBody>
          <a:bodyPr/>
          <a:lstStyle/>
          <a:p>
            <a:r>
              <a:rPr lang="es-ES" dirty="0"/>
              <a:t>Hazlo Funcionar</a:t>
            </a:r>
          </a:p>
        </p:txBody>
      </p:sp>
      <p:sp>
        <p:nvSpPr>
          <p:cNvPr id="7" name="Marcador de contenido 4">
            <a:extLst>
              <a:ext uri="{FF2B5EF4-FFF2-40B4-BE49-F238E27FC236}">
                <a16:creationId xmlns:a16="http://schemas.microsoft.com/office/drawing/2014/main" id="{6171A98F-3D60-4F3D-8BDC-1CAE014BD791}"/>
              </a:ext>
            </a:extLst>
          </p:cNvPr>
          <p:cNvSpPr>
            <a:spLocks noGrp="1"/>
          </p:cNvSpPr>
          <p:nvPr>
            <p:ph idx="1"/>
          </p:nvPr>
        </p:nvSpPr>
        <p:spPr>
          <a:xfrm>
            <a:off x="609601" y="1600201"/>
            <a:ext cx="5198368" cy="4525963"/>
          </a:xfrm>
        </p:spPr>
        <p:txBody>
          <a:bodyPr/>
          <a:lstStyle/>
          <a:p>
            <a:r>
              <a:rPr lang="es-ES" dirty="0"/>
              <a:t>Analicemos </a:t>
            </a:r>
            <a:r>
              <a:rPr lang="es-ES" dirty="0" err="1"/>
              <a:t>facebook</a:t>
            </a:r>
            <a:endParaRPr lang="es-CO" dirty="0"/>
          </a:p>
        </p:txBody>
      </p:sp>
      <p:sp>
        <p:nvSpPr>
          <p:cNvPr id="8" name="Elipse 7">
            <a:extLst>
              <a:ext uri="{FF2B5EF4-FFF2-40B4-BE49-F238E27FC236}">
                <a16:creationId xmlns:a16="http://schemas.microsoft.com/office/drawing/2014/main" id="{F575B362-A99D-484B-A1BB-CDC3891D85EE}"/>
              </a:ext>
            </a:extLst>
          </p:cNvPr>
          <p:cNvSpPr/>
          <p:nvPr/>
        </p:nvSpPr>
        <p:spPr>
          <a:xfrm>
            <a:off x="6680375" y="2238325"/>
            <a:ext cx="2952327" cy="266429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CO" sz="4400" b="1" dirty="0"/>
              <a:t>Taller 4</a:t>
            </a:r>
          </a:p>
        </p:txBody>
      </p:sp>
      <p:sp>
        <p:nvSpPr>
          <p:cNvPr id="9" name="CuadroTexto 8">
            <a:extLst>
              <a:ext uri="{FF2B5EF4-FFF2-40B4-BE49-F238E27FC236}">
                <a16:creationId xmlns:a16="http://schemas.microsoft.com/office/drawing/2014/main" id="{7ABC16A6-3242-459A-9C4E-92A6A15E3FB4}"/>
              </a:ext>
            </a:extLst>
          </p:cNvPr>
          <p:cNvSpPr txBox="1"/>
          <p:nvPr/>
        </p:nvSpPr>
        <p:spPr>
          <a:xfrm>
            <a:off x="6384033" y="5074309"/>
            <a:ext cx="3711272" cy="646331"/>
          </a:xfrm>
          <a:prstGeom prst="rect">
            <a:avLst/>
          </a:prstGeom>
          <a:noFill/>
        </p:spPr>
        <p:txBody>
          <a:bodyPr wrap="none" rtlCol="0">
            <a:spAutoFit/>
          </a:bodyPr>
          <a:lstStyle/>
          <a:p>
            <a:r>
              <a:rPr lang="es-CO" b="1" dirty="0"/>
              <a:t>educacion.masdatascience.com</a:t>
            </a:r>
          </a:p>
          <a:p>
            <a:endParaRPr lang="es-CO" dirty="0"/>
          </a:p>
        </p:txBody>
      </p:sp>
      <p:pic>
        <p:nvPicPr>
          <p:cNvPr id="3" name="Imagen 2">
            <a:extLst>
              <a:ext uri="{FF2B5EF4-FFF2-40B4-BE49-F238E27FC236}">
                <a16:creationId xmlns:a16="http://schemas.microsoft.com/office/drawing/2014/main" id="{63B819B7-3335-4DAF-87C3-E9F12C4224DD}"/>
              </a:ext>
            </a:extLst>
          </p:cNvPr>
          <p:cNvPicPr>
            <a:picLocks noChangeAspect="1"/>
          </p:cNvPicPr>
          <p:nvPr/>
        </p:nvPicPr>
        <p:blipFill>
          <a:blip r:embed="rId3"/>
          <a:stretch>
            <a:fillRect/>
          </a:stretch>
        </p:blipFill>
        <p:spPr>
          <a:xfrm>
            <a:off x="911424" y="2355120"/>
            <a:ext cx="1073880" cy="1073880"/>
          </a:xfrm>
          <a:prstGeom prst="rect">
            <a:avLst/>
          </a:prstGeom>
        </p:spPr>
      </p:pic>
    </p:spTree>
    <p:extLst>
      <p:ext uri="{BB962C8B-B14F-4D97-AF65-F5344CB8AC3E}">
        <p14:creationId xmlns:p14="http://schemas.microsoft.com/office/powerpoint/2010/main" val="1991600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BDB4094-6132-4D21-B2AB-262E63A6FE02}"/>
              </a:ext>
            </a:extLst>
          </p:cNvPr>
          <p:cNvSpPr/>
          <p:nvPr/>
        </p:nvSpPr>
        <p:spPr>
          <a:xfrm>
            <a:off x="1055440" y="2492896"/>
            <a:ext cx="9001000" cy="646331"/>
          </a:xfrm>
          <a:prstGeom prst="rect">
            <a:avLst/>
          </a:prstGeom>
        </p:spPr>
        <p:txBody>
          <a:bodyPr wrap="square">
            <a:spAutoFit/>
          </a:bodyPr>
          <a:lstStyle/>
          <a:p>
            <a:pPr algn="ctr"/>
            <a:r>
              <a:rPr lang="es-CO" sz="3600" spc="10" dirty="0"/>
              <a:t>Consideraciones tecnológicas en Big </a:t>
            </a:r>
            <a:r>
              <a:rPr lang="es-CO" sz="3600" dirty="0"/>
              <a:t>Data</a:t>
            </a:r>
            <a:r>
              <a:rPr lang="es-CO" sz="3600" spc="-90" dirty="0"/>
              <a:t> </a:t>
            </a:r>
            <a:endParaRPr lang="es-CO" sz="3600" dirty="0"/>
          </a:p>
        </p:txBody>
      </p:sp>
    </p:spTree>
    <p:extLst>
      <p:ext uri="{BB962C8B-B14F-4D97-AF65-F5344CB8AC3E}">
        <p14:creationId xmlns:p14="http://schemas.microsoft.com/office/powerpoint/2010/main" val="3512606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Introducción </a:t>
            </a:r>
          </a:p>
        </p:txBody>
      </p:sp>
      <p:graphicFrame>
        <p:nvGraphicFramePr>
          <p:cNvPr id="4" name="Diagrama 3">
            <a:extLst>
              <a:ext uri="{FF2B5EF4-FFF2-40B4-BE49-F238E27FC236}">
                <a16:creationId xmlns:a16="http://schemas.microsoft.com/office/drawing/2014/main" id="{B26D674F-58A3-4F99-980F-D2A7028148EB}"/>
              </a:ext>
            </a:extLst>
          </p:cNvPr>
          <p:cNvGraphicFramePr/>
          <p:nvPr>
            <p:extLst>
              <p:ext uri="{D42A27DB-BD31-4B8C-83A1-F6EECF244321}">
                <p14:modId xmlns:p14="http://schemas.microsoft.com/office/powerpoint/2010/main" val="2323454660"/>
              </p:ext>
            </p:extLst>
          </p:nvPr>
        </p:nvGraphicFramePr>
        <p:xfrm>
          <a:off x="479376" y="1628800"/>
          <a:ext cx="9550400" cy="47206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61203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4638"/>
            <a:ext cx="5126360" cy="1143000"/>
          </a:xfrm>
        </p:spPr>
        <p:txBody>
          <a:bodyPr/>
          <a:lstStyle/>
          <a:p>
            <a:pPr algn="l"/>
            <a:r>
              <a:rPr lang="es-CO" dirty="0" err="1"/>
              <a:t>Cluster</a:t>
            </a:r>
            <a:endParaRPr lang="es-CO" dirty="0"/>
          </a:p>
        </p:txBody>
      </p:sp>
      <p:sp>
        <p:nvSpPr>
          <p:cNvPr id="5" name="CuadroTexto 4">
            <a:extLst>
              <a:ext uri="{FF2B5EF4-FFF2-40B4-BE49-F238E27FC236}">
                <a16:creationId xmlns:a16="http://schemas.microsoft.com/office/drawing/2014/main" id="{83ADCB2E-FCB5-4974-B666-40609E13001B}"/>
              </a:ext>
            </a:extLst>
          </p:cNvPr>
          <p:cNvSpPr txBox="1"/>
          <p:nvPr/>
        </p:nvSpPr>
        <p:spPr>
          <a:xfrm>
            <a:off x="609601" y="1772816"/>
            <a:ext cx="9878887" cy="830997"/>
          </a:xfrm>
          <a:prstGeom prst="rect">
            <a:avLst/>
          </a:prstGeom>
          <a:noFill/>
        </p:spPr>
        <p:txBody>
          <a:bodyPr wrap="square" rtlCol="0">
            <a:spAutoFit/>
          </a:bodyPr>
          <a:lstStyle/>
          <a:p>
            <a:pPr marL="457200" indent="-457200" algn="just">
              <a:buFont typeface="+mj-lt"/>
              <a:buAutoNum type="arabicPeriod"/>
            </a:pPr>
            <a:endParaRPr lang="es-ES" sz="2400" dirty="0">
              <a:latin typeface="Century Gothic" panose="020B0502020202020204" pitchFamily="34" charset="0"/>
            </a:endParaRPr>
          </a:p>
          <a:p>
            <a:pPr marL="342900" indent="-342900">
              <a:buFont typeface="+mj-lt"/>
              <a:buAutoNum type="arabicPeriod"/>
            </a:pPr>
            <a:endParaRPr lang="es-CO" sz="2400" dirty="0"/>
          </a:p>
        </p:txBody>
      </p:sp>
      <p:pic>
        <p:nvPicPr>
          <p:cNvPr id="4" name="Imagen 3">
            <a:extLst>
              <a:ext uri="{FF2B5EF4-FFF2-40B4-BE49-F238E27FC236}">
                <a16:creationId xmlns:a16="http://schemas.microsoft.com/office/drawing/2014/main" id="{1394BCAE-88F6-42E3-833B-22FF6EC5544C}"/>
              </a:ext>
            </a:extLst>
          </p:cNvPr>
          <p:cNvPicPr>
            <a:picLocks noChangeAspect="1"/>
          </p:cNvPicPr>
          <p:nvPr/>
        </p:nvPicPr>
        <p:blipFill>
          <a:blip r:embed="rId3"/>
          <a:stretch>
            <a:fillRect/>
          </a:stretch>
        </p:blipFill>
        <p:spPr>
          <a:xfrm>
            <a:off x="3431704" y="1340768"/>
            <a:ext cx="4176464" cy="4176464"/>
          </a:xfrm>
          <a:prstGeom prst="rect">
            <a:avLst/>
          </a:prstGeom>
        </p:spPr>
      </p:pic>
    </p:spTree>
    <p:extLst>
      <p:ext uri="{BB962C8B-B14F-4D97-AF65-F5344CB8AC3E}">
        <p14:creationId xmlns:p14="http://schemas.microsoft.com/office/powerpoint/2010/main" val="21151403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9518847" cy="1143000"/>
          </a:xfrm>
        </p:spPr>
        <p:txBody>
          <a:bodyPr/>
          <a:lstStyle/>
          <a:p>
            <a:pPr algn="l"/>
            <a:r>
              <a:rPr lang="es-CO" dirty="0"/>
              <a:t>Sistemas de archivos y sistemas de archivos distribuidos</a:t>
            </a:r>
          </a:p>
        </p:txBody>
      </p:sp>
      <p:sp>
        <p:nvSpPr>
          <p:cNvPr id="5" name="CuadroTexto 4">
            <a:extLst>
              <a:ext uri="{FF2B5EF4-FFF2-40B4-BE49-F238E27FC236}">
                <a16:creationId xmlns:a16="http://schemas.microsoft.com/office/drawing/2014/main" id="{83ADCB2E-FCB5-4974-B666-40609E13001B}"/>
              </a:ext>
            </a:extLst>
          </p:cNvPr>
          <p:cNvSpPr txBox="1"/>
          <p:nvPr/>
        </p:nvSpPr>
        <p:spPr>
          <a:xfrm>
            <a:off x="609601" y="1772816"/>
            <a:ext cx="9878887" cy="830997"/>
          </a:xfrm>
          <a:prstGeom prst="rect">
            <a:avLst/>
          </a:prstGeom>
          <a:noFill/>
        </p:spPr>
        <p:txBody>
          <a:bodyPr wrap="square" rtlCol="0">
            <a:spAutoFit/>
          </a:bodyPr>
          <a:lstStyle/>
          <a:p>
            <a:pPr marL="457200" indent="-457200" algn="just">
              <a:buFont typeface="+mj-lt"/>
              <a:buAutoNum type="arabicPeriod"/>
            </a:pPr>
            <a:endParaRPr lang="es-ES" sz="2400" dirty="0">
              <a:latin typeface="Century Gothic" panose="020B0502020202020204" pitchFamily="34" charset="0"/>
            </a:endParaRPr>
          </a:p>
          <a:p>
            <a:pPr marL="342900" indent="-342900">
              <a:buFont typeface="+mj-lt"/>
              <a:buAutoNum type="arabicPeriod"/>
            </a:pPr>
            <a:endParaRPr lang="es-CO" sz="2400" dirty="0"/>
          </a:p>
        </p:txBody>
      </p:sp>
      <p:pic>
        <p:nvPicPr>
          <p:cNvPr id="6" name="Imagen 5">
            <a:extLst>
              <a:ext uri="{FF2B5EF4-FFF2-40B4-BE49-F238E27FC236}">
                <a16:creationId xmlns:a16="http://schemas.microsoft.com/office/drawing/2014/main" id="{2BF01377-4D09-4D2D-9703-261FE9A0B7A5}"/>
              </a:ext>
            </a:extLst>
          </p:cNvPr>
          <p:cNvPicPr>
            <a:picLocks noChangeAspect="1"/>
          </p:cNvPicPr>
          <p:nvPr/>
        </p:nvPicPr>
        <p:blipFill>
          <a:blip r:embed="rId3"/>
          <a:stretch>
            <a:fillRect/>
          </a:stretch>
        </p:blipFill>
        <p:spPr>
          <a:xfrm>
            <a:off x="616166" y="1832083"/>
            <a:ext cx="3509638" cy="1695057"/>
          </a:xfrm>
          <a:prstGeom prst="rect">
            <a:avLst/>
          </a:prstGeom>
        </p:spPr>
      </p:pic>
      <p:sp>
        <p:nvSpPr>
          <p:cNvPr id="7" name="object 10">
            <a:extLst>
              <a:ext uri="{FF2B5EF4-FFF2-40B4-BE49-F238E27FC236}">
                <a16:creationId xmlns:a16="http://schemas.microsoft.com/office/drawing/2014/main" id="{18BFA2E7-8E0A-448F-A62D-FD9000695BCB}"/>
              </a:ext>
            </a:extLst>
          </p:cNvPr>
          <p:cNvSpPr/>
          <p:nvPr/>
        </p:nvSpPr>
        <p:spPr>
          <a:xfrm>
            <a:off x="6404169" y="1490554"/>
            <a:ext cx="4084319" cy="3533140"/>
          </a:xfrm>
          <a:prstGeom prst="rect">
            <a:avLst/>
          </a:prstGeom>
          <a:blipFill>
            <a:blip r:embed="rId4" cstate="print"/>
            <a:stretch>
              <a:fillRect/>
            </a:stretch>
          </a:blipFill>
        </p:spPr>
        <p:txBody>
          <a:bodyPr wrap="square" lIns="0" tIns="0" rIns="0" bIns="0" rtlCol="0"/>
          <a:lstStyle/>
          <a:p>
            <a:endParaRPr/>
          </a:p>
        </p:txBody>
      </p:sp>
      <p:sp>
        <p:nvSpPr>
          <p:cNvPr id="8" name="object 10">
            <a:extLst>
              <a:ext uri="{FF2B5EF4-FFF2-40B4-BE49-F238E27FC236}">
                <a16:creationId xmlns:a16="http://schemas.microsoft.com/office/drawing/2014/main" id="{6F0CB7B5-5653-455C-9C16-85E882B527E3}"/>
              </a:ext>
            </a:extLst>
          </p:cNvPr>
          <p:cNvSpPr/>
          <p:nvPr/>
        </p:nvSpPr>
        <p:spPr>
          <a:xfrm>
            <a:off x="2006922" y="3717032"/>
            <a:ext cx="1165859" cy="173482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461549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9518847" cy="1143000"/>
          </a:xfrm>
        </p:spPr>
        <p:txBody>
          <a:bodyPr/>
          <a:lstStyle/>
          <a:p>
            <a:pPr algn="l"/>
            <a:r>
              <a:rPr lang="es-CO" dirty="0"/>
              <a:t>NoSQL</a:t>
            </a:r>
          </a:p>
        </p:txBody>
      </p:sp>
      <p:sp>
        <p:nvSpPr>
          <p:cNvPr id="5" name="CuadroTexto 4">
            <a:extLst>
              <a:ext uri="{FF2B5EF4-FFF2-40B4-BE49-F238E27FC236}">
                <a16:creationId xmlns:a16="http://schemas.microsoft.com/office/drawing/2014/main" id="{83ADCB2E-FCB5-4974-B666-40609E13001B}"/>
              </a:ext>
            </a:extLst>
          </p:cNvPr>
          <p:cNvSpPr txBox="1"/>
          <p:nvPr/>
        </p:nvSpPr>
        <p:spPr>
          <a:xfrm>
            <a:off x="609601" y="1772816"/>
            <a:ext cx="9878887" cy="830997"/>
          </a:xfrm>
          <a:prstGeom prst="rect">
            <a:avLst/>
          </a:prstGeom>
          <a:noFill/>
        </p:spPr>
        <p:txBody>
          <a:bodyPr wrap="square" rtlCol="0">
            <a:spAutoFit/>
          </a:bodyPr>
          <a:lstStyle/>
          <a:p>
            <a:pPr marL="457200" indent="-457200" algn="just">
              <a:buFont typeface="+mj-lt"/>
              <a:buAutoNum type="arabicPeriod"/>
            </a:pPr>
            <a:endParaRPr lang="es-ES" sz="2400" dirty="0">
              <a:latin typeface="Century Gothic" panose="020B0502020202020204" pitchFamily="34" charset="0"/>
            </a:endParaRPr>
          </a:p>
          <a:p>
            <a:pPr marL="342900" indent="-342900">
              <a:buFont typeface="+mj-lt"/>
              <a:buAutoNum type="arabicPeriod"/>
            </a:pPr>
            <a:endParaRPr lang="es-CO" sz="2400" dirty="0"/>
          </a:p>
        </p:txBody>
      </p:sp>
      <p:pic>
        <p:nvPicPr>
          <p:cNvPr id="37890" name="Picture 2" descr="Resultado de imagen para nosql types">
            <a:extLst>
              <a:ext uri="{FF2B5EF4-FFF2-40B4-BE49-F238E27FC236}">
                <a16:creationId xmlns:a16="http://schemas.microsoft.com/office/drawing/2014/main" id="{2E68D550-148E-4B62-A5C7-F7C7EA1929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494"/>
          <a:stretch/>
        </p:blipFill>
        <p:spPr bwMode="auto">
          <a:xfrm>
            <a:off x="0" y="1417639"/>
            <a:ext cx="11308498" cy="4099594"/>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06B65338-4FAA-46D2-9662-2254EA9B82C8}"/>
              </a:ext>
            </a:extLst>
          </p:cNvPr>
          <p:cNvSpPr/>
          <p:nvPr/>
        </p:nvSpPr>
        <p:spPr>
          <a:xfrm>
            <a:off x="3503712" y="1988840"/>
            <a:ext cx="1888032" cy="275952"/>
          </a:xfrm>
          <a:prstGeom prst="rect">
            <a:avLst/>
          </a:prstGeom>
          <a:solidFill>
            <a:srgbClr val="65BA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Documental</a:t>
            </a:r>
          </a:p>
        </p:txBody>
      </p:sp>
      <p:sp>
        <p:nvSpPr>
          <p:cNvPr id="9" name="Rectángulo 8">
            <a:extLst>
              <a:ext uri="{FF2B5EF4-FFF2-40B4-BE49-F238E27FC236}">
                <a16:creationId xmlns:a16="http://schemas.microsoft.com/office/drawing/2014/main" id="{84D67E77-E894-4CAC-AAFC-2A257ABE5996}"/>
              </a:ext>
            </a:extLst>
          </p:cNvPr>
          <p:cNvSpPr/>
          <p:nvPr/>
        </p:nvSpPr>
        <p:spPr>
          <a:xfrm>
            <a:off x="609600" y="1988840"/>
            <a:ext cx="1888032" cy="275952"/>
          </a:xfrm>
          <a:prstGeom prst="rect">
            <a:avLst/>
          </a:prstGeom>
          <a:solidFill>
            <a:srgbClr val="65BA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Llave-valor</a:t>
            </a:r>
          </a:p>
        </p:txBody>
      </p:sp>
      <p:sp>
        <p:nvSpPr>
          <p:cNvPr id="10" name="Rectángulo 9">
            <a:extLst>
              <a:ext uri="{FF2B5EF4-FFF2-40B4-BE49-F238E27FC236}">
                <a16:creationId xmlns:a16="http://schemas.microsoft.com/office/drawing/2014/main" id="{F4E03ECB-B7A3-41D7-B7F9-CEFE8E1C7E5F}"/>
              </a:ext>
            </a:extLst>
          </p:cNvPr>
          <p:cNvSpPr/>
          <p:nvPr/>
        </p:nvSpPr>
        <p:spPr>
          <a:xfrm>
            <a:off x="6052084" y="1970802"/>
            <a:ext cx="1888032" cy="275952"/>
          </a:xfrm>
          <a:prstGeom prst="rect">
            <a:avLst/>
          </a:prstGeom>
          <a:solidFill>
            <a:srgbClr val="65BA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Columnar</a:t>
            </a:r>
          </a:p>
        </p:txBody>
      </p:sp>
      <p:sp>
        <p:nvSpPr>
          <p:cNvPr id="11" name="Rectángulo 10">
            <a:extLst>
              <a:ext uri="{FF2B5EF4-FFF2-40B4-BE49-F238E27FC236}">
                <a16:creationId xmlns:a16="http://schemas.microsoft.com/office/drawing/2014/main" id="{25D70CA9-9A22-4D76-B9E2-4B3004E69F32}"/>
              </a:ext>
            </a:extLst>
          </p:cNvPr>
          <p:cNvSpPr/>
          <p:nvPr/>
        </p:nvSpPr>
        <p:spPr>
          <a:xfrm>
            <a:off x="8806620" y="1970802"/>
            <a:ext cx="1888032" cy="275952"/>
          </a:xfrm>
          <a:prstGeom prst="rect">
            <a:avLst/>
          </a:prstGeom>
          <a:solidFill>
            <a:srgbClr val="65BA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Grafos</a:t>
            </a:r>
          </a:p>
        </p:txBody>
      </p:sp>
      <p:sp>
        <p:nvSpPr>
          <p:cNvPr id="4" name="Rectángulo: esquinas redondeadas 3">
            <a:extLst>
              <a:ext uri="{FF2B5EF4-FFF2-40B4-BE49-F238E27FC236}">
                <a16:creationId xmlns:a16="http://schemas.microsoft.com/office/drawing/2014/main" id="{CF51BB08-4517-46D6-9D76-40B4234876A4}"/>
              </a:ext>
            </a:extLst>
          </p:cNvPr>
          <p:cNvSpPr/>
          <p:nvPr/>
        </p:nvSpPr>
        <p:spPr>
          <a:xfrm>
            <a:off x="1127448" y="4364725"/>
            <a:ext cx="864096" cy="216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esquinas redondeadas 12">
            <a:extLst>
              <a:ext uri="{FF2B5EF4-FFF2-40B4-BE49-F238E27FC236}">
                <a16:creationId xmlns:a16="http://schemas.microsoft.com/office/drawing/2014/main" id="{22EBACA1-D82A-40AB-B5A8-CFBDDDBD0442}"/>
              </a:ext>
            </a:extLst>
          </p:cNvPr>
          <p:cNvSpPr/>
          <p:nvPr/>
        </p:nvSpPr>
        <p:spPr>
          <a:xfrm>
            <a:off x="3863752" y="4350318"/>
            <a:ext cx="864096" cy="216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esquinas redondeadas 13">
            <a:extLst>
              <a:ext uri="{FF2B5EF4-FFF2-40B4-BE49-F238E27FC236}">
                <a16:creationId xmlns:a16="http://schemas.microsoft.com/office/drawing/2014/main" id="{6287C0C6-8D7D-4294-A578-253CEA354183}"/>
              </a:ext>
            </a:extLst>
          </p:cNvPr>
          <p:cNvSpPr/>
          <p:nvPr/>
        </p:nvSpPr>
        <p:spPr>
          <a:xfrm>
            <a:off x="6695069" y="4364725"/>
            <a:ext cx="864096" cy="216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esquinas redondeadas 14">
            <a:extLst>
              <a:ext uri="{FF2B5EF4-FFF2-40B4-BE49-F238E27FC236}">
                <a16:creationId xmlns:a16="http://schemas.microsoft.com/office/drawing/2014/main" id="{3B64F102-7A14-4C63-8718-96F6022AC444}"/>
              </a:ext>
            </a:extLst>
          </p:cNvPr>
          <p:cNvSpPr/>
          <p:nvPr/>
        </p:nvSpPr>
        <p:spPr>
          <a:xfrm>
            <a:off x="9318588" y="4364725"/>
            <a:ext cx="864096" cy="2164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0613518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9518847" cy="1143000"/>
          </a:xfrm>
        </p:spPr>
        <p:txBody>
          <a:bodyPr/>
          <a:lstStyle/>
          <a:p>
            <a:pPr algn="l"/>
            <a:r>
              <a:rPr lang="es-ES" dirty="0"/>
              <a:t>Procesamiento de datos en paralelo</a:t>
            </a:r>
            <a:endParaRPr lang="es-CO" dirty="0"/>
          </a:p>
        </p:txBody>
      </p:sp>
      <p:pic>
        <p:nvPicPr>
          <p:cNvPr id="6" name="Imagen 5">
            <a:extLst>
              <a:ext uri="{FF2B5EF4-FFF2-40B4-BE49-F238E27FC236}">
                <a16:creationId xmlns:a16="http://schemas.microsoft.com/office/drawing/2014/main" id="{A856EFF6-3616-4ACC-B6EC-689F6DE89C7F}"/>
              </a:ext>
            </a:extLst>
          </p:cNvPr>
          <p:cNvPicPr>
            <a:picLocks noChangeAspect="1"/>
          </p:cNvPicPr>
          <p:nvPr/>
        </p:nvPicPr>
        <p:blipFill>
          <a:blip r:embed="rId3"/>
          <a:stretch>
            <a:fillRect/>
          </a:stretch>
        </p:blipFill>
        <p:spPr>
          <a:xfrm>
            <a:off x="1343472" y="2041753"/>
            <a:ext cx="8023538" cy="2774494"/>
          </a:xfrm>
          <a:prstGeom prst="rect">
            <a:avLst/>
          </a:prstGeom>
        </p:spPr>
      </p:pic>
    </p:spTree>
    <p:extLst>
      <p:ext uri="{BB962C8B-B14F-4D97-AF65-F5344CB8AC3E}">
        <p14:creationId xmlns:p14="http://schemas.microsoft.com/office/powerpoint/2010/main" val="2119804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9518847" cy="1143000"/>
          </a:xfrm>
        </p:spPr>
        <p:txBody>
          <a:bodyPr/>
          <a:lstStyle/>
          <a:p>
            <a:pPr algn="l"/>
            <a:r>
              <a:rPr lang="es-ES" dirty="0"/>
              <a:t>Procesamiento de datos distribuido</a:t>
            </a:r>
            <a:endParaRPr lang="es-CO" dirty="0"/>
          </a:p>
        </p:txBody>
      </p:sp>
      <p:sp>
        <p:nvSpPr>
          <p:cNvPr id="4" name="object 9">
            <a:extLst>
              <a:ext uri="{FF2B5EF4-FFF2-40B4-BE49-F238E27FC236}">
                <a16:creationId xmlns:a16="http://schemas.microsoft.com/office/drawing/2014/main" id="{75003D61-3E39-4A70-B521-151437CCC847}"/>
              </a:ext>
            </a:extLst>
          </p:cNvPr>
          <p:cNvSpPr/>
          <p:nvPr/>
        </p:nvSpPr>
        <p:spPr>
          <a:xfrm>
            <a:off x="1991544" y="1425670"/>
            <a:ext cx="6250940" cy="473456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901572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D4CEA1-957E-4B7B-8330-3A588784CDAB}"/>
              </a:ext>
            </a:extLst>
          </p:cNvPr>
          <p:cNvSpPr>
            <a:spLocks noGrp="1"/>
          </p:cNvSpPr>
          <p:nvPr>
            <p:ph type="title"/>
          </p:nvPr>
        </p:nvSpPr>
        <p:spPr/>
        <p:txBody>
          <a:bodyPr/>
          <a:lstStyle/>
          <a:p>
            <a:r>
              <a:rPr lang="es-CO" dirty="0"/>
              <a:t>Paralelismo vs Distribuido</a:t>
            </a:r>
          </a:p>
        </p:txBody>
      </p:sp>
      <p:pic>
        <p:nvPicPr>
          <p:cNvPr id="4" name="M7-8.Data-task parallelism">
            <a:hlinkClick r:id="" action="ppaction://media"/>
            <a:extLst>
              <a:ext uri="{FF2B5EF4-FFF2-40B4-BE49-F238E27FC236}">
                <a16:creationId xmlns:a16="http://schemas.microsoft.com/office/drawing/2014/main" id="{FCA41B60-4B6D-4D93-A40F-0D48EB637DC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3432" y="1545046"/>
            <a:ext cx="9150350" cy="5330301"/>
          </a:xfrm>
          <a:prstGeom prst="rect">
            <a:avLst/>
          </a:prstGeom>
        </p:spPr>
      </p:pic>
    </p:spTree>
    <p:extLst>
      <p:ext uri="{BB962C8B-B14F-4D97-AF65-F5344CB8AC3E}">
        <p14:creationId xmlns:p14="http://schemas.microsoft.com/office/powerpoint/2010/main" val="25333896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Big Data</a:t>
            </a:r>
          </a:p>
        </p:txBody>
      </p:sp>
      <p:sp>
        <p:nvSpPr>
          <p:cNvPr id="3" name="Marcador de contenido 2">
            <a:extLst>
              <a:ext uri="{FF2B5EF4-FFF2-40B4-BE49-F238E27FC236}">
                <a16:creationId xmlns:a16="http://schemas.microsoft.com/office/drawing/2014/main" id="{6DEA7952-3B00-4780-89A6-E7A9F4A3F2B3}"/>
              </a:ext>
            </a:extLst>
          </p:cNvPr>
          <p:cNvSpPr>
            <a:spLocks noGrp="1"/>
          </p:cNvSpPr>
          <p:nvPr>
            <p:ph idx="1"/>
          </p:nvPr>
        </p:nvSpPr>
        <p:spPr>
          <a:xfrm>
            <a:off x="609601" y="1600201"/>
            <a:ext cx="5342384" cy="2908919"/>
          </a:xfrm>
        </p:spPr>
        <p:txBody>
          <a:bodyPr/>
          <a:lstStyle/>
          <a:p>
            <a:r>
              <a:rPr lang="es-ES" dirty="0"/>
              <a:t>Las cinco características de Big Data que pueden ser utilizadas para diferenciar los datos categorizados como “Big Data” de otros tipos de datos con las 5 "Vs": </a:t>
            </a:r>
          </a:p>
        </p:txBody>
      </p:sp>
      <p:graphicFrame>
        <p:nvGraphicFramePr>
          <p:cNvPr id="4" name="Diagrama 3">
            <a:extLst>
              <a:ext uri="{FF2B5EF4-FFF2-40B4-BE49-F238E27FC236}">
                <a16:creationId xmlns:a16="http://schemas.microsoft.com/office/drawing/2014/main" id="{3D07F94B-EFB0-49A9-AC05-151B8A5CD678}"/>
              </a:ext>
            </a:extLst>
          </p:cNvPr>
          <p:cNvGraphicFramePr/>
          <p:nvPr>
            <p:extLst>
              <p:ext uri="{D42A27DB-BD31-4B8C-83A1-F6EECF244321}">
                <p14:modId xmlns:p14="http://schemas.microsoft.com/office/powerpoint/2010/main" val="3197268942"/>
              </p:ext>
            </p:extLst>
          </p:nvPr>
        </p:nvGraphicFramePr>
        <p:xfrm>
          <a:off x="5591944" y="1417638"/>
          <a:ext cx="5072112" cy="4077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17048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9518847" cy="1143000"/>
          </a:xfrm>
        </p:spPr>
        <p:txBody>
          <a:bodyPr/>
          <a:lstStyle/>
          <a:p>
            <a:pPr algn="l"/>
            <a:r>
              <a:rPr lang="es-ES" dirty="0"/>
              <a:t>Almacenamiento de datos distribuido</a:t>
            </a:r>
            <a:endParaRPr lang="es-CO" dirty="0"/>
          </a:p>
        </p:txBody>
      </p:sp>
      <p:sp>
        <p:nvSpPr>
          <p:cNvPr id="6" name="CuadroTexto 5">
            <a:extLst>
              <a:ext uri="{FF2B5EF4-FFF2-40B4-BE49-F238E27FC236}">
                <a16:creationId xmlns:a16="http://schemas.microsoft.com/office/drawing/2014/main" id="{63436FC1-75BC-4E66-B23A-F44EC70B1F1F}"/>
              </a:ext>
            </a:extLst>
          </p:cNvPr>
          <p:cNvSpPr txBox="1"/>
          <p:nvPr/>
        </p:nvSpPr>
        <p:spPr>
          <a:xfrm>
            <a:off x="609600" y="1628800"/>
            <a:ext cx="5198368" cy="1015663"/>
          </a:xfrm>
          <a:prstGeom prst="rect">
            <a:avLst/>
          </a:prstGeom>
          <a:noFill/>
        </p:spPr>
        <p:txBody>
          <a:bodyPr wrap="square" rtlCol="0">
            <a:spAutoFit/>
          </a:bodyPr>
          <a:lstStyle/>
          <a:p>
            <a:pPr algn="just"/>
            <a:r>
              <a:rPr lang="es-ES" sz="2000" dirty="0"/>
              <a:t>En el </a:t>
            </a:r>
            <a:r>
              <a:rPr lang="es-ES" sz="2000" dirty="0" err="1"/>
              <a:t>sharding</a:t>
            </a:r>
            <a:r>
              <a:rPr lang="es-ES" sz="2000" dirty="0"/>
              <a:t>, se distribuye una carga de almacenamiento entre distintos nodos para lograr la escalabilidad </a:t>
            </a:r>
            <a:endParaRPr lang="es-CO" sz="2000" dirty="0"/>
          </a:p>
        </p:txBody>
      </p:sp>
      <p:pic>
        <p:nvPicPr>
          <p:cNvPr id="53254" name="Picture 6" descr="Resultado de imagen para peer to peer n master slave">
            <a:extLst>
              <a:ext uri="{FF2B5EF4-FFF2-40B4-BE49-F238E27FC236}">
                <a16:creationId xmlns:a16="http://schemas.microsoft.com/office/drawing/2014/main" id="{AACD5796-C851-4502-B248-F85D30D8D9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971" b="25088"/>
          <a:stretch/>
        </p:blipFill>
        <p:spPr bwMode="auto">
          <a:xfrm>
            <a:off x="256456" y="4005064"/>
            <a:ext cx="5839544" cy="2364901"/>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DE733BB4-530D-4418-AA65-3F571BC1F02C}"/>
              </a:ext>
            </a:extLst>
          </p:cNvPr>
          <p:cNvSpPr txBox="1"/>
          <p:nvPr/>
        </p:nvSpPr>
        <p:spPr>
          <a:xfrm>
            <a:off x="6096000" y="4005064"/>
            <a:ext cx="4910336" cy="2031325"/>
          </a:xfrm>
          <a:prstGeom prst="rect">
            <a:avLst/>
          </a:prstGeom>
          <a:noFill/>
        </p:spPr>
        <p:txBody>
          <a:bodyPr wrap="square" rtlCol="0">
            <a:spAutoFit/>
          </a:bodyPr>
          <a:lstStyle/>
          <a:p>
            <a:r>
              <a:rPr lang="es-ES" dirty="0"/>
              <a:t>La replicación almacena múltiples copias de un </a:t>
            </a:r>
            <a:r>
              <a:rPr lang="es-ES" dirty="0" err="1"/>
              <a:t>dataset</a:t>
            </a:r>
            <a:r>
              <a:rPr lang="es-ES" dirty="0"/>
              <a:t>, conocidas como </a:t>
            </a:r>
            <a:r>
              <a:rPr lang="es-ES" i="1" dirty="0"/>
              <a:t>réplicas</a:t>
            </a:r>
            <a:r>
              <a:rPr lang="es-ES" dirty="0"/>
              <a:t>, en varios nodos Esto proporciona escalabilidad, disponibilidad y tolerancia a los errores. Existen dos métodos diferentes para implementar la replicación: hay dos formas de hacerla</a:t>
            </a:r>
          </a:p>
        </p:txBody>
      </p:sp>
      <p:pic>
        <p:nvPicPr>
          <p:cNvPr id="53256" name="Picture 8" descr="Resultado de imagen para sharding">
            <a:extLst>
              <a:ext uri="{FF2B5EF4-FFF2-40B4-BE49-F238E27FC236}">
                <a16:creationId xmlns:a16="http://schemas.microsoft.com/office/drawing/2014/main" id="{7BC2A3CA-6271-483C-97F9-51C17F1205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4034" y="1334827"/>
            <a:ext cx="3816424" cy="2670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1218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3048" y="48816"/>
            <a:ext cx="9518847" cy="1143000"/>
          </a:xfrm>
        </p:spPr>
        <p:txBody>
          <a:bodyPr/>
          <a:lstStyle/>
          <a:p>
            <a:pPr algn="l"/>
            <a:r>
              <a:rPr lang="es-ES" dirty="0"/>
              <a:t>Tipo de Procesamiento</a:t>
            </a:r>
            <a:endParaRPr lang="es-CO" dirty="0"/>
          </a:p>
        </p:txBody>
      </p:sp>
      <p:pic>
        <p:nvPicPr>
          <p:cNvPr id="3" name="Imagen 2">
            <a:extLst>
              <a:ext uri="{FF2B5EF4-FFF2-40B4-BE49-F238E27FC236}">
                <a16:creationId xmlns:a16="http://schemas.microsoft.com/office/drawing/2014/main" id="{4D045A9A-B2AA-41EE-92A3-88DF10BB126B}"/>
              </a:ext>
            </a:extLst>
          </p:cNvPr>
          <p:cNvPicPr>
            <a:picLocks noChangeAspect="1"/>
          </p:cNvPicPr>
          <p:nvPr/>
        </p:nvPicPr>
        <p:blipFill>
          <a:blip r:embed="rId3"/>
          <a:stretch>
            <a:fillRect/>
          </a:stretch>
        </p:blipFill>
        <p:spPr>
          <a:xfrm>
            <a:off x="579181" y="2137792"/>
            <a:ext cx="4453614" cy="3528392"/>
          </a:xfrm>
          <a:prstGeom prst="rect">
            <a:avLst/>
          </a:prstGeom>
        </p:spPr>
      </p:pic>
      <p:pic>
        <p:nvPicPr>
          <p:cNvPr id="10" name="Imagen 9">
            <a:extLst>
              <a:ext uri="{FF2B5EF4-FFF2-40B4-BE49-F238E27FC236}">
                <a16:creationId xmlns:a16="http://schemas.microsoft.com/office/drawing/2014/main" id="{089E649A-4501-4A43-AEF4-0F1D665C571A}"/>
              </a:ext>
            </a:extLst>
          </p:cNvPr>
          <p:cNvPicPr>
            <a:picLocks noChangeAspect="1"/>
          </p:cNvPicPr>
          <p:nvPr/>
        </p:nvPicPr>
        <p:blipFill>
          <a:blip r:embed="rId4"/>
          <a:stretch>
            <a:fillRect/>
          </a:stretch>
        </p:blipFill>
        <p:spPr>
          <a:xfrm>
            <a:off x="5369023" y="2137792"/>
            <a:ext cx="5603917" cy="3528392"/>
          </a:xfrm>
          <a:prstGeom prst="rect">
            <a:avLst/>
          </a:prstGeom>
        </p:spPr>
      </p:pic>
      <p:sp>
        <p:nvSpPr>
          <p:cNvPr id="11" name="Rectángulo: esquinas redondeadas 10">
            <a:extLst>
              <a:ext uri="{FF2B5EF4-FFF2-40B4-BE49-F238E27FC236}">
                <a16:creationId xmlns:a16="http://schemas.microsoft.com/office/drawing/2014/main" id="{46FB414C-7F9E-4C29-8A42-26C53EE9D778}"/>
              </a:ext>
            </a:extLst>
          </p:cNvPr>
          <p:cNvSpPr/>
          <p:nvPr/>
        </p:nvSpPr>
        <p:spPr>
          <a:xfrm>
            <a:off x="983432" y="1412776"/>
            <a:ext cx="3672408"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BATCH</a:t>
            </a:r>
          </a:p>
        </p:txBody>
      </p:sp>
      <p:sp>
        <p:nvSpPr>
          <p:cNvPr id="12" name="Rectángulo: esquinas redondeadas 11">
            <a:extLst>
              <a:ext uri="{FF2B5EF4-FFF2-40B4-BE49-F238E27FC236}">
                <a16:creationId xmlns:a16="http://schemas.microsoft.com/office/drawing/2014/main" id="{E5060AFB-0DAA-44C4-9F39-CB5F68C6340B}"/>
              </a:ext>
            </a:extLst>
          </p:cNvPr>
          <p:cNvSpPr/>
          <p:nvPr/>
        </p:nvSpPr>
        <p:spPr>
          <a:xfrm>
            <a:off x="6334777" y="1412776"/>
            <a:ext cx="3672408"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TRANSACCIONAL</a:t>
            </a:r>
          </a:p>
        </p:txBody>
      </p:sp>
    </p:spTree>
    <p:extLst>
      <p:ext uri="{BB962C8B-B14F-4D97-AF65-F5344CB8AC3E}">
        <p14:creationId xmlns:p14="http://schemas.microsoft.com/office/powerpoint/2010/main" val="10213495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3048" y="48816"/>
            <a:ext cx="9518847" cy="1143000"/>
          </a:xfrm>
        </p:spPr>
        <p:txBody>
          <a:bodyPr/>
          <a:lstStyle/>
          <a:p>
            <a:pPr algn="l"/>
            <a:r>
              <a:rPr lang="es-ES" dirty="0"/>
              <a:t>Computo en Cloud</a:t>
            </a:r>
            <a:endParaRPr lang="es-CO" dirty="0"/>
          </a:p>
        </p:txBody>
      </p:sp>
      <p:pic>
        <p:nvPicPr>
          <p:cNvPr id="7" name="M2.Cloud Azure">
            <a:hlinkClick r:id="" action="ppaction://media"/>
            <a:extLst>
              <a:ext uri="{FF2B5EF4-FFF2-40B4-BE49-F238E27FC236}">
                <a16:creationId xmlns:a16="http://schemas.microsoft.com/office/drawing/2014/main" id="{AE1079A3-E01D-4A6A-9363-4E49E7D481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191816"/>
            <a:ext cx="10131895" cy="5636594"/>
          </a:xfrm>
          <a:prstGeom prst="rect">
            <a:avLst/>
          </a:prstGeom>
        </p:spPr>
      </p:pic>
    </p:spTree>
    <p:extLst>
      <p:ext uri="{BB962C8B-B14F-4D97-AF65-F5344CB8AC3E}">
        <p14:creationId xmlns:p14="http://schemas.microsoft.com/office/powerpoint/2010/main" val="29893026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4638"/>
            <a:ext cx="5126360" cy="1143000"/>
          </a:xfrm>
        </p:spPr>
        <p:txBody>
          <a:bodyPr/>
          <a:lstStyle/>
          <a:p>
            <a:pPr algn="l"/>
            <a:r>
              <a:rPr lang="es-CO" dirty="0"/>
              <a:t>Repasemos</a:t>
            </a:r>
          </a:p>
        </p:txBody>
      </p:sp>
      <p:sp>
        <p:nvSpPr>
          <p:cNvPr id="5" name="CuadroTexto 4">
            <a:extLst>
              <a:ext uri="{FF2B5EF4-FFF2-40B4-BE49-F238E27FC236}">
                <a16:creationId xmlns:a16="http://schemas.microsoft.com/office/drawing/2014/main" id="{83ADCB2E-FCB5-4974-B666-40609E13001B}"/>
              </a:ext>
            </a:extLst>
          </p:cNvPr>
          <p:cNvSpPr txBox="1"/>
          <p:nvPr/>
        </p:nvSpPr>
        <p:spPr>
          <a:xfrm>
            <a:off x="609601" y="1772816"/>
            <a:ext cx="9878887" cy="3416320"/>
          </a:xfrm>
          <a:prstGeom prst="rect">
            <a:avLst/>
          </a:prstGeom>
          <a:noFill/>
        </p:spPr>
        <p:txBody>
          <a:bodyPr wrap="square" rtlCol="0">
            <a:spAutoFit/>
          </a:bodyPr>
          <a:lstStyle/>
          <a:p>
            <a:pPr lvl="0" algn="just"/>
            <a:r>
              <a:rPr lang="es-ES" sz="2400" dirty="0">
                <a:latin typeface="Century Gothic" panose="020B0502020202020204" pitchFamily="34" charset="0"/>
              </a:rPr>
              <a:t>Camilo necesita almacenar grandes archivos de imágenes, cada imagen tiene un identificador </a:t>
            </a:r>
            <a:r>
              <a:rPr lang="es-ES" sz="2400" dirty="0" err="1">
                <a:latin typeface="Century Gothic" panose="020B0502020202020204" pitchFamily="34" charset="0"/>
              </a:rPr>
              <a:t>unico</a:t>
            </a:r>
            <a:r>
              <a:rPr lang="es-ES" sz="2400" dirty="0">
                <a:latin typeface="Century Gothic" panose="020B0502020202020204" pitchFamily="34" charset="0"/>
              </a:rPr>
              <a:t>. ¿Cual tipo de almacenamiento es el más apropiado para lograr esto?</a:t>
            </a:r>
          </a:p>
          <a:p>
            <a:pPr lvl="0" algn="just"/>
            <a:endParaRPr lang="es-419" sz="2400" dirty="0">
              <a:latin typeface="Century Gothic" panose="020B0502020202020204" pitchFamily="34" charset="0"/>
            </a:endParaRPr>
          </a:p>
          <a:p>
            <a:pPr marL="457200" lvl="0" indent="-457200" algn="just">
              <a:buFont typeface="+mj-lt"/>
              <a:buAutoNum type="alphaLcParenR"/>
            </a:pPr>
            <a:r>
              <a:rPr lang="es-419" sz="2400" dirty="0">
                <a:latin typeface="Century Gothic" panose="020B0502020202020204" pitchFamily="34" charset="0"/>
              </a:rPr>
              <a:t>Grafo</a:t>
            </a:r>
          </a:p>
          <a:p>
            <a:pPr marL="457200" lvl="0" indent="-457200" algn="just">
              <a:buFont typeface="+mj-lt"/>
              <a:buAutoNum type="alphaLcParenR"/>
            </a:pPr>
            <a:r>
              <a:rPr lang="es-419" sz="2400" dirty="0" err="1">
                <a:latin typeface="Century Gothic" panose="020B0502020202020204" pitchFamily="34" charset="0"/>
              </a:rPr>
              <a:t>Imagenes</a:t>
            </a:r>
            <a:endParaRPr lang="es-419" sz="2400" dirty="0">
              <a:latin typeface="Century Gothic" panose="020B0502020202020204" pitchFamily="34" charset="0"/>
            </a:endParaRPr>
          </a:p>
          <a:p>
            <a:pPr marL="457200" lvl="0" indent="-457200" algn="just">
              <a:buFont typeface="+mj-lt"/>
              <a:buAutoNum type="alphaLcParenR"/>
            </a:pPr>
            <a:r>
              <a:rPr lang="es-419" sz="2400" dirty="0">
                <a:latin typeface="Century Gothic" panose="020B0502020202020204" pitchFamily="34" charset="0"/>
              </a:rPr>
              <a:t>llave-Valor</a:t>
            </a:r>
          </a:p>
          <a:p>
            <a:pPr marL="457200" lvl="0" indent="-457200" algn="just">
              <a:buFont typeface="+mj-lt"/>
              <a:buAutoNum type="alphaLcParenR"/>
            </a:pPr>
            <a:r>
              <a:rPr lang="es-CO" sz="2400" dirty="0">
                <a:latin typeface="Century Gothic" panose="020B0502020202020204" pitchFamily="34" charset="0"/>
              </a:rPr>
              <a:t>Sistema de archivos</a:t>
            </a:r>
            <a:endParaRPr lang="es-ES" sz="2400" dirty="0">
              <a:latin typeface="Century Gothic" panose="020B0502020202020204" pitchFamily="34" charset="0"/>
            </a:endParaRPr>
          </a:p>
          <a:p>
            <a:pPr marL="342900" indent="-342900">
              <a:buFont typeface="+mj-lt"/>
              <a:buAutoNum type="arabicPeriod"/>
            </a:pPr>
            <a:endParaRPr lang="es-CO" sz="2400" dirty="0"/>
          </a:p>
        </p:txBody>
      </p:sp>
    </p:spTree>
    <p:extLst>
      <p:ext uri="{BB962C8B-B14F-4D97-AF65-F5344CB8AC3E}">
        <p14:creationId xmlns:p14="http://schemas.microsoft.com/office/powerpoint/2010/main" val="20756319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4638"/>
            <a:ext cx="5126360" cy="1143000"/>
          </a:xfrm>
        </p:spPr>
        <p:txBody>
          <a:bodyPr/>
          <a:lstStyle/>
          <a:p>
            <a:pPr algn="l"/>
            <a:r>
              <a:rPr lang="es-CO" dirty="0"/>
              <a:t>Repasemos</a:t>
            </a:r>
          </a:p>
        </p:txBody>
      </p:sp>
      <p:sp>
        <p:nvSpPr>
          <p:cNvPr id="5" name="CuadroTexto 4">
            <a:extLst>
              <a:ext uri="{FF2B5EF4-FFF2-40B4-BE49-F238E27FC236}">
                <a16:creationId xmlns:a16="http://schemas.microsoft.com/office/drawing/2014/main" id="{83ADCB2E-FCB5-4974-B666-40609E13001B}"/>
              </a:ext>
            </a:extLst>
          </p:cNvPr>
          <p:cNvSpPr txBox="1"/>
          <p:nvPr/>
        </p:nvSpPr>
        <p:spPr>
          <a:xfrm>
            <a:off x="609601" y="1772816"/>
            <a:ext cx="9878887" cy="3416320"/>
          </a:xfrm>
          <a:prstGeom prst="rect">
            <a:avLst/>
          </a:prstGeom>
          <a:noFill/>
        </p:spPr>
        <p:txBody>
          <a:bodyPr wrap="square" rtlCol="0">
            <a:spAutoFit/>
          </a:bodyPr>
          <a:lstStyle/>
          <a:p>
            <a:pPr lvl="0" algn="just"/>
            <a:r>
              <a:rPr lang="es-ES" sz="2400" dirty="0">
                <a:latin typeface="Century Gothic" panose="020B0502020202020204" pitchFamily="34" charset="0"/>
              </a:rPr>
              <a:t>Un gran </a:t>
            </a:r>
            <a:r>
              <a:rPr lang="es-ES" sz="2400" dirty="0" err="1">
                <a:latin typeface="Century Gothic" panose="020B0502020202020204" pitchFamily="34" charset="0"/>
              </a:rPr>
              <a:t>dataset</a:t>
            </a:r>
            <a:r>
              <a:rPr lang="es-ES" sz="2400" dirty="0">
                <a:latin typeface="Century Gothic" panose="020B0502020202020204" pitchFamily="34" charset="0"/>
              </a:rPr>
              <a:t> es particionado de forma </a:t>
            </a:r>
            <a:r>
              <a:rPr lang="es-ES" sz="2400" dirty="0" err="1">
                <a:latin typeface="Century Gothic" panose="020B0502020202020204" pitchFamily="34" charset="0"/>
              </a:rPr>
              <a:t>horizantal</a:t>
            </a:r>
            <a:r>
              <a:rPr lang="es-ES" sz="2400" dirty="0">
                <a:latin typeface="Century Gothic" panose="020B0502020202020204" pitchFamily="34" charset="0"/>
              </a:rPr>
              <a:t> en pequeños </a:t>
            </a:r>
            <a:r>
              <a:rPr lang="es-ES" sz="2400" dirty="0" err="1">
                <a:latin typeface="Century Gothic" panose="020B0502020202020204" pitchFamily="34" charset="0"/>
              </a:rPr>
              <a:t>datasets</a:t>
            </a:r>
            <a:r>
              <a:rPr lang="es-ES" sz="2400" dirty="0">
                <a:latin typeface="Century Gothic" panose="020B0502020202020204" pitchFamily="34" charset="0"/>
              </a:rPr>
              <a:t> y son guardados en diferentes nodos. Este proceso se conoce como :</a:t>
            </a:r>
          </a:p>
          <a:p>
            <a:pPr lvl="0" algn="just"/>
            <a:endParaRPr lang="es-419" sz="2400" dirty="0">
              <a:latin typeface="Century Gothic" panose="020B0502020202020204" pitchFamily="34" charset="0"/>
            </a:endParaRPr>
          </a:p>
          <a:p>
            <a:pPr marL="457200" lvl="0" indent="-457200" algn="just">
              <a:buFont typeface="+mj-lt"/>
              <a:buAutoNum type="alphaLcParenR"/>
            </a:pPr>
            <a:r>
              <a:rPr lang="es-419" sz="2400" dirty="0">
                <a:latin typeface="Century Gothic" panose="020B0502020202020204" pitchFamily="34" charset="0"/>
              </a:rPr>
              <a:t>Procesamiento en paralelo</a:t>
            </a:r>
          </a:p>
          <a:p>
            <a:pPr marL="457200" lvl="0" indent="-457200" algn="just">
              <a:buFont typeface="+mj-lt"/>
              <a:buAutoNum type="alphaLcParenR"/>
            </a:pPr>
            <a:r>
              <a:rPr lang="es-419" sz="2400" dirty="0" err="1">
                <a:latin typeface="Century Gothic" panose="020B0502020202020204" pitchFamily="34" charset="0"/>
              </a:rPr>
              <a:t>Batch</a:t>
            </a:r>
            <a:endParaRPr lang="es-419" sz="2400" dirty="0">
              <a:latin typeface="Century Gothic" panose="020B0502020202020204" pitchFamily="34" charset="0"/>
            </a:endParaRPr>
          </a:p>
          <a:p>
            <a:pPr marL="457200" lvl="0" indent="-457200" algn="just">
              <a:buFont typeface="+mj-lt"/>
              <a:buAutoNum type="alphaLcParenR"/>
            </a:pPr>
            <a:r>
              <a:rPr lang="es-419" sz="2400" dirty="0" err="1">
                <a:latin typeface="Century Gothic" panose="020B0502020202020204" pitchFamily="34" charset="0"/>
              </a:rPr>
              <a:t>Replicacion</a:t>
            </a:r>
            <a:endParaRPr lang="es-419" sz="2400" dirty="0">
              <a:latin typeface="Century Gothic" panose="020B0502020202020204" pitchFamily="34" charset="0"/>
            </a:endParaRPr>
          </a:p>
          <a:p>
            <a:pPr marL="457200" lvl="0" indent="-457200" algn="just">
              <a:buFont typeface="+mj-lt"/>
              <a:buAutoNum type="alphaLcParenR"/>
            </a:pPr>
            <a:r>
              <a:rPr lang="es-419" sz="2400" dirty="0">
                <a:latin typeface="Century Gothic" panose="020B0502020202020204" pitchFamily="34" charset="0"/>
              </a:rPr>
              <a:t>Ninguno de los anteriores</a:t>
            </a:r>
            <a:endParaRPr lang="es-ES" sz="2400" dirty="0">
              <a:latin typeface="Century Gothic" panose="020B0502020202020204" pitchFamily="34" charset="0"/>
            </a:endParaRPr>
          </a:p>
          <a:p>
            <a:pPr marL="342900" indent="-342900">
              <a:buFont typeface="+mj-lt"/>
              <a:buAutoNum type="arabicPeriod"/>
            </a:pPr>
            <a:endParaRPr lang="es-CO" sz="2400" dirty="0"/>
          </a:p>
        </p:txBody>
      </p:sp>
    </p:spTree>
    <p:extLst>
      <p:ext uri="{BB962C8B-B14F-4D97-AF65-F5344CB8AC3E}">
        <p14:creationId xmlns:p14="http://schemas.microsoft.com/office/powerpoint/2010/main" val="27338063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BDB4094-6132-4D21-B2AB-262E63A6FE02}"/>
              </a:ext>
            </a:extLst>
          </p:cNvPr>
          <p:cNvSpPr/>
          <p:nvPr/>
        </p:nvSpPr>
        <p:spPr>
          <a:xfrm>
            <a:off x="1055440" y="2492896"/>
            <a:ext cx="9001000" cy="646331"/>
          </a:xfrm>
          <a:prstGeom prst="rect">
            <a:avLst/>
          </a:prstGeom>
        </p:spPr>
        <p:txBody>
          <a:bodyPr wrap="square">
            <a:spAutoFit/>
          </a:bodyPr>
          <a:lstStyle/>
          <a:p>
            <a:pPr algn="ctr"/>
            <a:r>
              <a:rPr lang="es-CO" sz="3600" spc="10" dirty="0"/>
              <a:t>Mecanismos en Big </a:t>
            </a:r>
            <a:r>
              <a:rPr lang="es-CO" sz="3600" dirty="0"/>
              <a:t>Data</a:t>
            </a:r>
            <a:r>
              <a:rPr lang="es-CO" sz="3600" spc="-90" dirty="0"/>
              <a:t> </a:t>
            </a:r>
            <a:endParaRPr lang="es-CO" sz="3600" dirty="0"/>
          </a:p>
        </p:txBody>
      </p:sp>
    </p:spTree>
    <p:extLst>
      <p:ext uri="{BB962C8B-B14F-4D97-AF65-F5344CB8AC3E}">
        <p14:creationId xmlns:p14="http://schemas.microsoft.com/office/powerpoint/2010/main" val="34875703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Introducción </a:t>
            </a:r>
          </a:p>
        </p:txBody>
      </p:sp>
      <p:graphicFrame>
        <p:nvGraphicFramePr>
          <p:cNvPr id="4" name="Diagrama 3">
            <a:extLst>
              <a:ext uri="{FF2B5EF4-FFF2-40B4-BE49-F238E27FC236}">
                <a16:creationId xmlns:a16="http://schemas.microsoft.com/office/drawing/2014/main" id="{B26D674F-58A3-4F99-980F-D2A7028148EB}"/>
              </a:ext>
            </a:extLst>
          </p:cNvPr>
          <p:cNvGraphicFramePr/>
          <p:nvPr>
            <p:extLst>
              <p:ext uri="{D42A27DB-BD31-4B8C-83A1-F6EECF244321}">
                <p14:modId xmlns:p14="http://schemas.microsoft.com/office/powerpoint/2010/main" val="2214348801"/>
              </p:ext>
            </p:extLst>
          </p:nvPr>
        </p:nvGraphicFramePr>
        <p:xfrm>
          <a:off x="479376" y="1628800"/>
          <a:ext cx="9550400" cy="47206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31607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Dispositivo de almacenamiento </a:t>
            </a:r>
          </a:p>
        </p:txBody>
      </p:sp>
      <p:pic>
        <p:nvPicPr>
          <p:cNvPr id="38914" name="Picture 2" descr="Resultado de imagen para Storage Device big data">
            <a:extLst>
              <a:ext uri="{FF2B5EF4-FFF2-40B4-BE49-F238E27FC236}">
                <a16:creationId xmlns:a16="http://schemas.microsoft.com/office/drawing/2014/main" id="{C5538F2A-CC3A-4130-92AF-4C32D6030F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76" y="2060848"/>
            <a:ext cx="5840183" cy="324036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AF81B1A9-7E58-41BF-80F1-10F5920A436C}"/>
              </a:ext>
            </a:extLst>
          </p:cNvPr>
          <p:cNvSpPr txBox="1"/>
          <p:nvPr/>
        </p:nvSpPr>
        <p:spPr>
          <a:xfrm>
            <a:off x="6326314" y="2228671"/>
            <a:ext cx="4948791" cy="1200329"/>
          </a:xfrm>
          <a:prstGeom prst="rect">
            <a:avLst/>
          </a:prstGeom>
          <a:noFill/>
        </p:spPr>
        <p:txBody>
          <a:bodyPr wrap="none" rtlCol="0">
            <a:spAutoFit/>
          </a:bodyPr>
          <a:lstStyle/>
          <a:p>
            <a:pPr marL="342900" indent="-342900">
              <a:buFont typeface="Arial" panose="020B0604020202020204" pitchFamily="34" charset="0"/>
              <a:buChar char="•"/>
            </a:pPr>
            <a:r>
              <a:rPr lang="es-CO" sz="2400" dirty="0"/>
              <a:t>Sistema de archivos distribuidos</a:t>
            </a:r>
          </a:p>
          <a:p>
            <a:pPr marL="342900" indent="-342900">
              <a:buFont typeface="Arial" panose="020B0604020202020204" pitchFamily="34" charset="0"/>
              <a:buChar char="•"/>
            </a:pPr>
            <a:r>
              <a:rPr lang="es-CO" sz="2400" dirty="0"/>
              <a:t>NoSQL</a:t>
            </a:r>
          </a:p>
          <a:p>
            <a:pPr marL="342900" indent="-342900">
              <a:buFont typeface="Arial" panose="020B0604020202020204" pitchFamily="34" charset="0"/>
              <a:buChar char="•"/>
            </a:pPr>
            <a:r>
              <a:rPr lang="es-CO" sz="2400" dirty="0"/>
              <a:t>Bases de datos</a:t>
            </a:r>
          </a:p>
        </p:txBody>
      </p:sp>
    </p:spTree>
    <p:extLst>
      <p:ext uri="{BB962C8B-B14F-4D97-AF65-F5344CB8AC3E}">
        <p14:creationId xmlns:p14="http://schemas.microsoft.com/office/powerpoint/2010/main" val="11571604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Motor de procesamiento</a:t>
            </a:r>
          </a:p>
        </p:txBody>
      </p:sp>
      <p:sp>
        <p:nvSpPr>
          <p:cNvPr id="3" name="CuadroTexto 2">
            <a:extLst>
              <a:ext uri="{FF2B5EF4-FFF2-40B4-BE49-F238E27FC236}">
                <a16:creationId xmlns:a16="http://schemas.microsoft.com/office/drawing/2014/main" id="{AF81B1A9-7E58-41BF-80F1-10F5920A436C}"/>
              </a:ext>
            </a:extLst>
          </p:cNvPr>
          <p:cNvSpPr txBox="1"/>
          <p:nvPr/>
        </p:nvSpPr>
        <p:spPr>
          <a:xfrm>
            <a:off x="407368" y="1417638"/>
            <a:ext cx="9937103" cy="1938992"/>
          </a:xfrm>
          <a:prstGeom prst="rect">
            <a:avLst/>
          </a:prstGeom>
          <a:noFill/>
        </p:spPr>
        <p:txBody>
          <a:bodyPr wrap="square" rtlCol="0">
            <a:spAutoFit/>
          </a:bodyPr>
          <a:lstStyle/>
          <a:p>
            <a:r>
              <a:rPr lang="es-ES" sz="2400" dirty="0"/>
              <a:t>Los motores de procesamiento se dividen en dos categorías: </a:t>
            </a:r>
          </a:p>
          <a:p>
            <a:pPr marL="342900" indent="-342900">
              <a:buFont typeface="Arial" panose="020B0604020202020204" pitchFamily="34" charset="0"/>
              <a:buChar char="•"/>
            </a:pPr>
            <a:r>
              <a:rPr lang="es-ES" sz="2400" b="1" dirty="0" err="1"/>
              <a:t>Batch</a:t>
            </a:r>
            <a:r>
              <a:rPr lang="es-ES" sz="2400" b="1" dirty="0"/>
              <a:t>:</a:t>
            </a:r>
            <a:r>
              <a:rPr lang="es-ES" sz="2400" dirty="0"/>
              <a:t> Las  tareas  de  procesamiento  pueden  tardar  minutos  o  incluso horas para completarse. Latencia alta. </a:t>
            </a:r>
          </a:p>
          <a:p>
            <a:pPr marL="342900" indent="-342900">
              <a:buFont typeface="Arial" panose="020B0604020202020204" pitchFamily="34" charset="0"/>
              <a:buChar char="•"/>
            </a:pPr>
            <a:r>
              <a:rPr lang="es-ES" sz="2400" b="1" dirty="0"/>
              <a:t>Real-Time:</a:t>
            </a:r>
            <a:r>
              <a:rPr lang="es-ES" sz="2400" dirty="0"/>
              <a:t> Incorpora tiempos de respuesta menores a un segundo. Este tipo de motor de procesamiento presenta una latencia baja. </a:t>
            </a:r>
          </a:p>
        </p:txBody>
      </p:sp>
      <p:pic>
        <p:nvPicPr>
          <p:cNvPr id="45058" name="Picture 2" descr="Resultado de imagen para real time processing">
            <a:extLst>
              <a:ext uri="{FF2B5EF4-FFF2-40B4-BE49-F238E27FC236}">
                <a16:creationId xmlns:a16="http://schemas.microsoft.com/office/drawing/2014/main" id="{2C19CFE4-C261-4BCF-92E3-7042BD375E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94" t="5425" r="7864" b="36514"/>
          <a:stretch/>
        </p:blipFill>
        <p:spPr bwMode="auto">
          <a:xfrm>
            <a:off x="2927648" y="3501371"/>
            <a:ext cx="4824536" cy="231159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0119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Características del motor de procesamiento</a:t>
            </a:r>
          </a:p>
        </p:txBody>
      </p:sp>
      <p:graphicFrame>
        <p:nvGraphicFramePr>
          <p:cNvPr id="4" name="Diagrama 3">
            <a:extLst>
              <a:ext uri="{FF2B5EF4-FFF2-40B4-BE49-F238E27FC236}">
                <a16:creationId xmlns:a16="http://schemas.microsoft.com/office/drawing/2014/main" id="{030A2275-379A-442D-AD1F-1F933AAA52C1}"/>
              </a:ext>
            </a:extLst>
          </p:cNvPr>
          <p:cNvGraphicFramePr/>
          <p:nvPr>
            <p:extLst>
              <p:ext uri="{D42A27DB-BD31-4B8C-83A1-F6EECF244321}">
                <p14:modId xmlns:p14="http://schemas.microsoft.com/office/powerpoint/2010/main" val="989578260"/>
              </p:ext>
            </p:extLst>
          </p:nvPr>
        </p:nvGraphicFramePr>
        <p:xfrm>
          <a:off x="611253" y="1164695"/>
          <a:ext cx="9968656"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7821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4638"/>
            <a:ext cx="5126360" cy="1143000"/>
          </a:xfrm>
        </p:spPr>
        <p:txBody>
          <a:bodyPr/>
          <a:lstStyle/>
          <a:p>
            <a:pPr algn="l"/>
            <a:r>
              <a:rPr lang="es-CO" dirty="0"/>
              <a:t>Volumen</a:t>
            </a:r>
          </a:p>
        </p:txBody>
      </p:sp>
      <p:sp>
        <p:nvSpPr>
          <p:cNvPr id="3" name="Marcador de contenido 2">
            <a:extLst>
              <a:ext uri="{FF2B5EF4-FFF2-40B4-BE49-F238E27FC236}">
                <a16:creationId xmlns:a16="http://schemas.microsoft.com/office/drawing/2014/main" id="{6DEA7952-3B00-4780-89A6-E7A9F4A3F2B3}"/>
              </a:ext>
            </a:extLst>
          </p:cNvPr>
          <p:cNvSpPr>
            <a:spLocks noGrp="1"/>
          </p:cNvSpPr>
          <p:nvPr>
            <p:ph idx="1"/>
          </p:nvPr>
        </p:nvSpPr>
        <p:spPr>
          <a:xfrm>
            <a:off x="609601" y="1600201"/>
            <a:ext cx="4622303" cy="2908919"/>
          </a:xfrm>
        </p:spPr>
        <p:txBody>
          <a:bodyPr/>
          <a:lstStyle/>
          <a:p>
            <a:pPr algn="just" eaLnBrk="1" fontAlgn="auto" hangingPunct="1">
              <a:spcBef>
                <a:spcPts val="0"/>
              </a:spcBef>
              <a:spcAft>
                <a:spcPts val="0"/>
              </a:spcAft>
              <a:defRPr/>
            </a:pPr>
            <a:r>
              <a:rPr lang="es-ES" sz="2600" dirty="0"/>
              <a:t>El volumen anticipado de los datos que son procesados por las soluciones de Big Data es importante y cada vez mayor. </a:t>
            </a:r>
          </a:p>
          <a:p>
            <a:pPr algn="just" eaLnBrk="1" fontAlgn="auto" hangingPunct="1">
              <a:spcBef>
                <a:spcPts val="0"/>
              </a:spcBef>
              <a:spcAft>
                <a:spcPts val="0"/>
              </a:spcAft>
              <a:defRPr/>
            </a:pPr>
            <a:r>
              <a:rPr lang="es-ES" sz="2600" dirty="0"/>
              <a:t>Un gran volumen de datos implica demandas específicas de almacenamiento y procesamiento, al igual que procesos de gestión y acceso. </a:t>
            </a:r>
          </a:p>
        </p:txBody>
      </p:sp>
      <p:sp>
        <p:nvSpPr>
          <p:cNvPr id="6" name="Título 1">
            <a:extLst>
              <a:ext uri="{FF2B5EF4-FFF2-40B4-BE49-F238E27FC236}">
                <a16:creationId xmlns:a16="http://schemas.microsoft.com/office/drawing/2014/main" id="{57BCE5A9-B0DF-439B-9A88-98952F25493D}"/>
              </a:ext>
            </a:extLst>
          </p:cNvPr>
          <p:cNvSpPr txBox="1">
            <a:spLocks/>
          </p:cNvSpPr>
          <p:nvPr/>
        </p:nvSpPr>
        <p:spPr bwMode="auto">
          <a:xfrm>
            <a:off x="6096000" y="252119"/>
            <a:ext cx="512636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kern="1200">
                <a:solidFill>
                  <a:schemeClr val="accent5">
                    <a:lumMod val="50000"/>
                  </a:schemeClr>
                </a:solidFill>
                <a:latin typeface="+mj-lt"/>
                <a:ea typeface="+mj-ea"/>
                <a:cs typeface="+mj-cs"/>
              </a:defRPr>
            </a:lvl1pPr>
            <a:lvl2pPr algn="ctr" rtl="0" eaLnBrk="0" fontAlgn="base" hangingPunct="0">
              <a:spcBef>
                <a:spcPct val="0"/>
              </a:spcBef>
              <a:spcAft>
                <a:spcPct val="0"/>
              </a:spcAft>
              <a:defRPr sz="4400" b="1">
                <a:solidFill>
                  <a:srgbClr val="215968"/>
                </a:solidFill>
                <a:latin typeface="Calibri" pitchFamily="34" charset="0"/>
              </a:defRPr>
            </a:lvl2pPr>
            <a:lvl3pPr algn="ctr" rtl="0" eaLnBrk="0" fontAlgn="base" hangingPunct="0">
              <a:spcBef>
                <a:spcPct val="0"/>
              </a:spcBef>
              <a:spcAft>
                <a:spcPct val="0"/>
              </a:spcAft>
              <a:defRPr sz="4400" b="1">
                <a:solidFill>
                  <a:srgbClr val="215968"/>
                </a:solidFill>
                <a:latin typeface="Calibri" pitchFamily="34" charset="0"/>
              </a:defRPr>
            </a:lvl3pPr>
            <a:lvl4pPr algn="ctr" rtl="0" eaLnBrk="0" fontAlgn="base" hangingPunct="0">
              <a:spcBef>
                <a:spcPct val="0"/>
              </a:spcBef>
              <a:spcAft>
                <a:spcPct val="0"/>
              </a:spcAft>
              <a:defRPr sz="4400" b="1">
                <a:solidFill>
                  <a:srgbClr val="215968"/>
                </a:solidFill>
                <a:latin typeface="Calibri" pitchFamily="34" charset="0"/>
              </a:defRPr>
            </a:lvl4pPr>
            <a:lvl5pPr algn="ctr" rtl="0" eaLnBrk="0" fontAlgn="base" hangingPunct="0">
              <a:spcBef>
                <a:spcPct val="0"/>
              </a:spcBef>
              <a:spcAft>
                <a:spcPct val="0"/>
              </a:spcAft>
              <a:defRPr sz="4400" b="1">
                <a:solidFill>
                  <a:srgbClr val="215968"/>
                </a:solidFill>
                <a:latin typeface="Calibri" pitchFamily="34" charset="0"/>
              </a:defRPr>
            </a:lvl5pPr>
            <a:lvl6pPr marL="457200" algn="ctr" rtl="0" fontAlgn="base">
              <a:spcBef>
                <a:spcPct val="0"/>
              </a:spcBef>
              <a:spcAft>
                <a:spcPct val="0"/>
              </a:spcAft>
              <a:defRPr sz="4400" b="1">
                <a:solidFill>
                  <a:srgbClr val="215968"/>
                </a:solidFill>
                <a:latin typeface="Calibri" pitchFamily="34" charset="0"/>
              </a:defRPr>
            </a:lvl6pPr>
            <a:lvl7pPr marL="914400" algn="ctr" rtl="0" fontAlgn="base">
              <a:spcBef>
                <a:spcPct val="0"/>
              </a:spcBef>
              <a:spcAft>
                <a:spcPct val="0"/>
              </a:spcAft>
              <a:defRPr sz="4400" b="1">
                <a:solidFill>
                  <a:srgbClr val="215968"/>
                </a:solidFill>
                <a:latin typeface="Calibri" pitchFamily="34" charset="0"/>
              </a:defRPr>
            </a:lvl7pPr>
            <a:lvl8pPr marL="1371600" algn="ctr" rtl="0" fontAlgn="base">
              <a:spcBef>
                <a:spcPct val="0"/>
              </a:spcBef>
              <a:spcAft>
                <a:spcPct val="0"/>
              </a:spcAft>
              <a:defRPr sz="4400" b="1">
                <a:solidFill>
                  <a:srgbClr val="215968"/>
                </a:solidFill>
                <a:latin typeface="Calibri" pitchFamily="34" charset="0"/>
              </a:defRPr>
            </a:lvl8pPr>
            <a:lvl9pPr marL="1828800" algn="ctr" rtl="0" fontAlgn="base">
              <a:spcBef>
                <a:spcPct val="0"/>
              </a:spcBef>
              <a:spcAft>
                <a:spcPct val="0"/>
              </a:spcAft>
              <a:defRPr sz="4400" b="1">
                <a:solidFill>
                  <a:srgbClr val="215968"/>
                </a:solidFill>
                <a:latin typeface="Calibri" pitchFamily="34" charset="0"/>
              </a:defRPr>
            </a:lvl9pPr>
          </a:lstStyle>
          <a:p>
            <a:pPr algn="l"/>
            <a:r>
              <a:rPr lang="es-CO" spc="-50" dirty="0"/>
              <a:t>V</a:t>
            </a:r>
            <a:r>
              <a:rPr lang="es-CO" dirty="0"/>
              <a:t>e</a:t>
            </a:r>
            <a:r>
              <a:rPr lang="es-CO" spc="15" dirty="0"/>
              <a:t>l</a:t>
            </a:r>
            <a:r>
              <a:rPr lang="es-CO" dirty="0"/>
              <a:t>oci</a:t>
            </a:r>
            <a:r>
              <a:rPr lang="es-CO" spc="5" dirty="0"/>
              <a:t>t</a:t>
            </a:r>
            <a:r>
              <a:rPr lang="es-CO" dirty="0"/>
              <a:t>y</a:t>
            </a:r>
          </a:p>
        </p:txBody>
      </p:sp>
      <p:sp>
        <p:nvSpPr>
          <p:cNvPr id="7" name="Marcador de contenido 2">
            <a:extLst>
              <a:ext uri="{FF2B5EF4-FFF2-40B4-BE49-F238E27FC236}">
                <a16:creationId xmlns:a16="http://schemas.microsoft.com/office/drawing/2014/main" id="{00125D02-235C-4121-AE33-E02F74E4213F}"/>
              </a:ext>
            </a:extLst>
          </p:cNvPr>
          <p:cNvSpPr txBox="1">
            <a:spLocks/>
          </p:cNvSpPr>
          <p:nvPr/>
        </p:nvSpPr>
        <p:spPr bwMode="auto">
          <a:xfrm>
            <a:off x="5987988" y="1571534"/>
            <a:ext cx="5342384" cy="2908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600" dirty="0"/>
              <a:t>Los datos de Big Data son recibidos con tal velocidad que se pueden acumular enormes </a:t>
            </a:r>
            <a:r>
              <a:rPr lang="es-ES" sz="2600" dirty="0" err="1"/>
              <a:t>datasets</a:t>
            </a:r>
            <a:r>
              <a:rPr lang="es-ES" sz="2600" dirty="0"/>
              <a:t> en periodos de tiempo cortos.</a:t>
            </a:r>
          </a:p>
          <a:p>
            <a:r>
              <a:rPr lang="es-ES" sz="2600" dirty="0"/>
              <a:t>Desde el punto de vista empresarial, la velocidad de los datos se traduce en la cantidad de tiempo necesaria para que los datos sean procesados una vez que llegan a la empresa. </a:t>
            </a:r>
          </a:p>
        </p:txBody>
      </p:sp>
      <p:pic>
        <p:nvPicPr>
          <p:cNvPr id="1026" name="Picture 2" descr="Resultado de imagen para data volumen">
            <a:extLst>
              <a:ext uri="{FF2B5EF4-FFF2-40B4-BE49-F238E27FC236}">
                <a16:creationId xmlns:a16="http://schemas.microsoft.com/office/drawing/2014/main" id="{E6A234DA-C580-4CD7-9B45-8C78D732E8C5}"/>
              </a:ext>
            </a:extLst>
          </p:cNvPr>
          <p:cNvPicPr>
            <a:picLocks noChangeAspect="1" noChangeArrowheads="1"/>
          </p:cNvPicPr>
          <p:nvPr/>
        </p:nvPicPr>
        <p:blipFill rotWithShape="1">
          <a:blip r:embed="rId3">
            <a:clrChange>
              <a:clrFrom>
                <a:srgbClr val="EFEFEF"/>
              </a:clrFrom>
              <a:clrTo>
                <a:srgbClr val="EFEFEF">
                  <a:alpha val="0"/>
                </a:srgbClr>
              </a:clrTo>
            </a:clrChange>
            <a:extLst>
              <a:ext uri="{28A0092B-C50C-407E-A947-70E740481C1C}">
                <a14:useLocalDpi xmlns:a14="http://schemas.microsoft.com/office/drawing/2010/main" val="0"/>
              </a:ext>
            </a:extLst>
          </a:blip>
          <a:srcRect l="16116" t="36193" r="62921" b="25928"/>
          <a:stretch/>
        </p:blipFill>
        <p:spPr bwMode="auto">
          <a:xfrm>
            <a:off x="4148085" y="481113"/>
            <a:ext cx="842559" cy="1143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sultado de imagen para data volumen">
            <a:extLst>
              <a:ext uri="{FF2B5EF4-FFF2-40B4-BE49-F238E27FC236}">
                <a16:creationId xmlns:a16="http://schemas.microsoft.com/office/drawing/2014/main" id="{1AD97CEC-331E-4A29-AC45-984BBEF44C8F}"/>
              </a:ext>
            </a:extLst>
          </p:cNvPr>
          <p:cNvPicPr>
            <a:picLocks noChangeAspect="1" noChangeArrowheads="1"/>
          </p:cNvPicPr>
          <p:nvPr/>
        </p:nvPicPr>
        <p:blipFill rotWithShape="1">
          <a:blip r:embed="rId3">
            <a:clrChange>
              <a:clrFrom>
                <a:srgbClr val="EFEFEF"/>
              </a:clrFrom>
              <a:clrTo>
                <a:srgbClr val="EFEFEF">
                  <a:alpha val="0"/>
                </a:srgbClr>
              </a:clrTo>
            </a:clrChange>
            <a:extLst>
              <a:ext uri="{28A0092B-C50C-407E-A947-70E740481C1C}">
                <a14:useLocalDpi xmlns:a14="http://schemas.microsoft.com/office/drawing/2010/main" val="0"/>
              </a:ext>
            </a:extLst>
          </a:blip>
          <a:srcRect l="39211" t="38436" r="35707" b="28598"/>
          <a:stretch/>
        </p:blipFill>
        <p:spPr bwMode="auto">
          <a:xfrm>
            <a:off x="8243330" y="422854"/>
            <a:ext cx="1008112" cy="994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9358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Administrador de recursos</a:t>
            </a:r>
          </a:p>
        </p:txBody>
      </p:sp>
      <p:sp>
        <p:nvSpPr>
          <p:cNvPr id="3" name="CuadroTexto 2">
            <a:extLst>
              <a:ext uri="{FF2B5EF4-FFF2-40B4-BE49-F238E27FC236}">
                <a16:creationId xmlns:a16="http://schemas.microsoft.com/office/drawing/2014/main" id="{AF81B1A9-7E58-41BF-80F1-10F5920A436C}"/>
              </a:ext>
            </a:extLst>
          </p:cNvPr>
          <p:cNvSpPr txBox="1"/>
          <p:nvPr/>
        </p:nvSpPr>
        <p:spPr>
          <a:xfrm>
            <a:off x="407368" y="1417638"/>
            <a:ext cx="10225135" cy="1200329"/>
          </a:xfrm>
          <a:prstGeom prst="rect">
            <a:avLst/>
          </a:prstGeom>
          <a:noFill/>
        </p:spPr>
        <p:txBody>
          <a:bodyPr wrap="square" rtlCol="0">
            <a:spAutoFit/>
          </a:bodyPr>
          <a:lstStyle/>
          <a:p>
            <a:pPr algn="just"/>
            <a:r>
              <a:rPr lang="es-ES" sz="2400" dirty="0"/>
              <a:t>Un gestor de recursos opera como un planificador que prioriza y coordina las  solicitudes de procesamiento,  de  acuerdo  con  los  requisitos  individuales  de  cargas  de  trabajo  de procesamiento:</a:t>
            </a:r>
          </a:p>
        </p:txBody>
      </p:sp>
      <p:pic>
        <p:nvPicPr>
          <p:cNvPr id="46082" name="Picture 2" descr="Resultado de imagen para Resource Manager bigdata">
            <a:extLst>
              <a:ext uri="{FF2B5EF4-FFF2-40B4-BE49-F238E27FC236}">
                <a16:creationId xmlns:a16="http://schemas.microsoft.com/office/drawing/2014/main" id="{C40CFE99-00AD-40A9-BCE3-0BE262D90B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3672" y="3068960"/>
            <a:ext cx="4290527" cy="3183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1624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Imagen relacionada">
            <a:extLst>
              <a:ext uri="{FF2B5EF4-FFF2-40B4-BE49-F238E27FC236}">
                <a16:creationId xmlns:a16="http://schemas.microsoft.com/office/drawing/2014/main" id="{60704F57-4CCC-4D9D-A4D4-AB91B090A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700808"/>
            <a:ext cx="3954016" cy="296551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p:txBody>
          <a:bodyPr/>
          <a:lstStyle/>
          <a:p>
            <a:pPr algn="l"/>
            <a:r>
              <a:rPr lang="es-CO" dirty="0"/>
              <a:t>Motor de transferencia de datos</a:t>
            </a:r>
          </a:p>
        </p:txBody>
      </p:sp>
      <p:sp>
        <p:nvSpPr>
          <p:cNvPr id="3" name="CuadroTexto 2">
            <a:extLst>
              <a:ext uri="{FF2B5EF4-FFF2-40B4-BE49-F238E27FC236}">
                <a16:creationId xmlns:a16="http://schemas.microsoft.com/office/drawing/2014/main" id="{AF81B1A9-7E58-41BF-80F1-10F5920A436C}"/>
              </a:ext>
            </a:extLst>
          </p:cNvPr>
          <p:cNvSpPr txBox="1"/>
          <p:nvPr/>
        </p:nvSpPr>
        <p:spPr>
          <a:xfrm>
            <a:off x="407369" y="1417638"/>
            <a:ext cx="6480720" cy="3600986"/>
          </a:xfrm>
          <a:prstGeom prst="rect">
            <a:avLst/>
          </a:prstGeom>
          <a:noFill/>
        </p:spPr>
        <p:txBody>
          <a:bodyPr wrap="square" rtlCol="0">
            <a:spAutoFit/>
          </a:bodyPr>
          <a:lstStyle/>
          <a:p>
            <a:pPr algn="just"/>
            <a:r>
              <a:rPr lang="es-ES" sz="2400" dirty="0"/>
              <a:t>Las fuentes de datos de una solución de Big Data tienden a incluir una combinación de datos estructurados y datos sin estructurar</a:t>
            </a:r>
          </a:p>
          <a:p>
            <a:pPr algn="just"/>
            <a:endParaRPr lang="es-ES" sz="2400" dirty="0"/>
          </a:p>
          <a:p>
            <a:pPr marL="342900" indent="-342900" algn="just">
              <a:lnSpc>
                <a:spcPct val="150000"/>
              </a:lnSpc>
              <a:buFont typeface="Arial" panose="020B0604020202020204" pitchFamily="34" charset="0"/>
              <a:buChar char="•"/>
            </a:pPr>
            <a:r>
              <a:rPr lang="es-CO" sz="2400" dirty="0"/>
              <a:t>Eventos   </a:t>
            </a:r>
          </a:p>
          <a:p>
            <a:pPr marL="342900" indent="-342900" algn="just">
              <a:lnSpc>
                <a:spcPct val="150000"/>
              </a:lnSpc>
              <a:buFont typeface="Arial" panose="020B0604020202020204" pitchFamily="34" charset="0"/>
              <a:buChar char="•"/>
            </a:pPr>
            <a:r>
              <a:rPr lang="es-CO" sz="2400" dirty="0"/>
              <a:t>Archivos  </a:t>
            </a:r>
          </a:p>
          <a:p>
            <a:pPr marL="342900" indent="-342900" algn="just">
              <a:lnSpc>
                <a:spcPct val="150000"/>
              </a:lnSpc>
              <a:buFont typeface="Arial" panose="020B0604020202020204" pitchFamily="34" charset="0"/>
              <a:buChar char="•"/>
            </a:pPr>
            <a:r>
              <a:rPr lang="es-CO" sz="2400" dirty="0"/>
              <a:t>Datos relacionales   </a:t>
            </a:r>
          </a:p>
          <a:p>
            <a:pPr marL="342900" indent="-342900" algn="just">
              <a:buFont typeface="Arial" panose="020B0604020202020204" pitchFamily="34" charset="0"/>
              <a:buChar char="•"/>
            </a:pPr>
            <a:endParaRPr lang="es-ES" sz="2400" dirty="0"/>
          </a:p>
        </p:txBody>
      </p:sp>
    </p:spTree>
    <p:extLst>
      <p:ext uri="{BB962C8B-B14F-4D97-AF65-F5344CB8AC3E}">
        <p14:creationId xmlns:p14="http://schemas.microsoft.com/office/powerpoint/2010/main" val="28784163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Motor de consulta</a:t>
            </a:r>
          </a:p>
        </p:txBody>
      </p:sp>
      <p:sp>
        <p:nvSpPr>
          <p:cNvPr id="3" name="CuadroTexto 2">
            <a:extLst>
              <a:ext uri="{FF2B5EF4-FFF2-40B4-BE49-F238E27FC236}">
                <a16:creationId xmlns:a16="http://schemas.microsoft.com/office/drawing/2014/main" id="{AF81B1A9-7E58-41BF-80F1-10F5920A436C}"/>
              </a:ext>
            </a:extLst>
          </p:cNvPr>
          <p:cNvSpPr txBox="1"/>
          <p:nvPr/>
        </p:nvSpPr>
        <p:spPr>
          <a:xfrm>
            <a:off x="407368" y="1417638"/>
            <a:ext cx="10441159" cy="2308324"/>
          </a:xfrm>
          <a:prstGeom prst="rect">
            <a:avLst/>
          </a:prstGeom>
          <a:noFill/>
        </p:spPr>
        <p:txBody>
          <a:bodyPr wrap="square" rtlCol="0">
            <a:spAutoFit/>
          </a:bodyPr>
          <a:lstStyle/>
          <a:p>
            <a:r>
              <a:rPr lang="es-ES" sz="2400" dirty="0"/>
              <a:t>Un  motor  de  consultas  abstrae  el  motor  de  procesamiento  de  los  usuarios finales,  proporcionando  una  interfaz  de  usuario  que  puede  usarse  para  consultar  datos subyacentes y cuenta con características para crear planes de ejecución de consultas. </a:t>
            </a:r>
          </a:p>
          <a:p>
            <a:pPr algn="just"/>
            <a:endParaRPr lang="es-ES" sz="2400" dirty="0"/>
          </a:p>
          <a:p>
            <a:pPr algn="just"/>
            <a:endParaRPr lang="es-ES" sz="2400" dirty="0"/>
          </a:p>
        </p:txBody>
      </p:sp>
      <p:pic>
        <p:nvPicPr>
          <p:cNvPr id="48132" name="Picture 4" descr="Resultado de imagen para hive api bigdata">
            <a:extLst>
              <a:ext uri="{FF2B5EF4-FFF2-40B4-BE49-F238E27FC236}">
                <a16:creationId xmlns:a16="http://schemas.microsoft.com/office/drawing/2014/main" id="{FD413BDF-90C7-4A89-9116-CBF3F26AA8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83" t="12201" r="7483" b="33200"/>
          <a:stretch/>
        </p:blipFill>
        <p:spPr bwMode="auto">
          <a:xfrm>
            <a:off x="609600" y="3284984"/>
            <a:ext cx="7415965" cy="2678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7383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Motor analítico</a:t>
            </a:r>
          </a:p>
        </p:txBody>
      </p:sp>
      <p:sp>
        <p:nvSpPr>
          <p:cNvPr id="3" name="CuadroTexto 2">
            <a:extLst>
              <a:ext uri="{FF2B5EF4-FFF2-40B4-BE49-F238E27FC236}">
                <a16:creationId xmlns:a16="http://schemas.microsoft.com/office/drawing/2014/main" id="{AF81B1A9-7E58-41BF-80F1-10F5920A436C}"/>
              </a:ext>
            </a:extLst>
          </p:cNvPr>
          <p:cNvSpPr txBox="1"/>
          <p:nvPr/>
        </p:nvSpPr>
        <p:spPr>
          <a:xfrm>
            <a:off x="407368" y="1417638"/>
            <a:ext cx="10441159" cy="2308324"/>
          </a:xfrm>
          <a:prstGeom prst="rect">
            <a:avLst/>
          </a:prstGeom>
          <a:noFill/>
        </p:spPr>
        <p:txBody>
          <a:bodyPr wrap="square" rtlCol="0">
            <a:spAutoFit/>
          </a:bodyPr>
          <a:lstStyle/>
          <a:p>
            <a:r>
              <a:rPr lang="es-ES" sz="2400" dirty="0"/>
              <a:t>un  motor  analítico   puede  procesar  avanzados  algoritmos  estadísticos  y  de  aprendizaje  automático  incluyendo  la  identificación  de  patrones  y  correlaciones. </a:t>
            </a:r>
          </a:p>
          <a:p>
            <a:r>
              <a:rPr lang="es-ES" sz="2400" dirty="0"/>
              <a:t>. </a:t>
            </a:r>
          </a:p>
          <a:p>
            <a:pPr algn="just"/>
            <a:endParaRPr lang="es-ES" sz="2400" dirty="0"/>
          </a:p>
          <a:p>
            <a:pPr algn="just"/>
            <a:endParaRPr lang="es-ES" sz="2400" dirty="0"/>
          </a:p>
        </p:txBody>
      </p:sp>
      <p:pic>
        <p:nvPicPr>
          <p:cNvPr id="49154" name="Picture 2" descr="Resultado de imagen para analytical mahout">
            <a:extLst>
              <a:ext uri="{FF2B5EF4-FFF2-40B4-BE49-F238E27FC236}">
                <a16:creationId xmlns:a16="http://schemas.microsoft.com/office/drawing/2014/main" id="{08D06617-3AAB-41B5-B32F-4CB3929FFE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 t="15229" r="-182" b="4179"/>
          <a:stretch/>
        </p:blipFill>
        <p:spPr bwMode="auto">
          <a:xfrm>
            <a:off x="839416" y="2852117"/>
            <a:ext cx="6428825" cy="3750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8241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ES" dirty="0"/>
              <a:t>Motor de flujo de trabajo</a:t>
            </a:r>
            <a:endParaRPr lang="es-CO" dirty="0"/>
          </a:p>
        </p:txBody>
      </p:sp>
      <p:sp>
        <p:nvSpPr>
          <p:cNvPr id="3" name="CuadroTexto 2">
            <a:extLst>
              <a:ext uri="{FF2B5EF4-FFF2-40B4-BE49-F238E27FC236}">
                <a16:creationId xmlns:a16="http://schemas.microsoft.com/office/drawing/2014/main" id="{AF81B1A9-7E58-41BF-80F1-10F5920A436C}"/>
              </a:ext>
            </a:extLst>
          </p:cNvPr>
          <p:cNvSpPr txBox="1"/>
          <p:nvPr/>
        </p:nvSpPr>
        <p:spPr>
          <a:xfrm>
            <a:off x="407368" y="1417638"/>
            <a:ext cx="10441159" cy="2308324"/>
          </a:xfrm>
          <a:prstGeom prst="rect">
            <a:avLst/>
          </a:prstGeom>
          <a:noFill/>
        </p:spPr>
        <p:txBody>
          <a:bodyPr wrap="square" rtlCol="0">
            <a:spAutoFit/>
          </a:bodyPr>
          <a:lstStyle/>
          <a:p>
            <a:pPr algn="just"/>
            <a:r>
              <a:rPr lang="es-ES" sz="2400" dirty="0"/>
              <a:t>Un motor de flujo de trabajo permite diseñar y procesar una secuencia compleja de operaciones que puede ser activada periódicamente o cuando los datos estén disponibles</a:t>
            </a:r>
          </a:p>
          <a:p>
            <a:pPr algn="just"/>
            <a:r>
              <a:rPr lang="es-ES" sz="2400" dirty="0"/>
              <a:t>. </a:t>
            </a:r>
          </a:p>
          <a:p>
            <a:pPr algn="just"/>
            <a:endParaRPr lang="es-ES" sz="2400" dirty="0"/>
          </a:p>
          <a:p>
            <a:pPr algn="just"/>
            <a:endParaRPr lang="es-ES" sz="2400" dirty="0"/>
          </a:p>
        </p:txBody>
      </p:sp>
      <p:pic>
        <p:nvPicPr>
          <p:cNvPr id="51202" name="Picture 2" descr="Resultado de imagen para Workflow bigdata">
            <a:extLst>
              <a:ext uri="{FF2B5EF4-FFF2-40B4-BE49-F238E27FC236}">
                <a16:creationId xmlns:a16="http://schemas.microsoft.com/office/drawing/2014/main" id="{03E631CB-9654-4C7B-9CAF-8B50343087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1584" y="2591305"/>
            <a:ext cx="6184394" cy="3415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9815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ES" dirty="0"/>
              <a:t>Motor de coordinación</a:t>
            </a:r>
            <a:endParaRPr lang="es-CO" dirty="0"/>
          </a:p>
        </p:txBody>
      </p:sp>
      <p:sp>
        <p:nvSpPr>
          <p:cNvPr id="3" name="CuadroTexto 2">
            <a:extLst>
              <a:ext uri="{FF2B5EF4-FFF2-40B4-BE49-F238E27FC236}">
                <a16:creationId xmlns:a16="http://schemas.microsoft.com/office/drawing/2014/main" id="{AF81B1A9-7E58-41BF-80F1-10F5920A436C}"/>
              </a:ext>
            </a:extLst>
          </p:cNvPr>
          <p:cNvSpPr txBox="1"/>
          <p:nvPr/>
        </p:nvSpPr>
        <p:spPr>
          <a:xfrm>
            <a:off x="407368" y="1417638"/>
            <a:ext cx="10441159" cy="2308324"/>
          </a:xfrm>
          <a:prstGeom prst="rect">
            <a:avLst/>
          </a:prstGeom>
          <a:noFill/>
        </p:spPr>
        <p:txBody>
          <a:bodyPr wrap="square" rtlCol="0">
            <a:spAutoFit/>
          </a:bodyPr>
          <a:lstStyle/>
          <a:p>
            <a:pPr algn="just"/>
            <a:r>
              <a:rPr lang="es-ES" sz="2400" dirty="0"/>
              <a:t>Un motor de flujo de trabajo permite diseñar y procesar una secuencia compleja de operaciones que puede ser activada periódicamente o cuando los datos estén disponibles</a:t>
            </a:r>
          </a:p>
          <a:p>
            <a:pPr algn="just"/>
            <a:r>
              <a:rPr lang="es-ES" sz="2400" dirty="0"/>
              <a:t>. </a:t>
            </a:r>
          </a:p>
          <a:p>
            <a:pPr algn="just"/>
            <a:endParaRPr lang="es-ES" sz="2400" dirty="0"/>
          </a:p>
          <a:p>
            <a:pPr algn="just"/>
            <a:endParaRPr lang="es-ES" sz="2400" dirty="0"/>
          </a:p>
        </p:txBody>
      </p:sp>
      <p:pic>
        <p:nvPicPr>
          <p:cNvPr id="52226" name="Picture 2" descr="Resultado de imagen para zookeeper bigdata">
            <a:extLst>
              <a:ext uri="{FF2B5EF4-FFF2-40B4-BE49-F238E27FC236}">
                <a16:creationId xmlns:a16="http://schemas.microsoft.com/office/drawing/2014/main" id="{651B1C82-C938-4E7A-8ADF-ABA43A9E51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752" y="2852936"/>
            <a:ext cx="3350511" cy="3210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1313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4638"/>
            <a:ext cx="5126360" cy="1143000"/>
          </a:xfrm>
        </p:spPr>
        <p:txBody>
          <a:bodyPr/>
          <a:lstStyle/>
          <a:p>
            <a:pPr algn="l"/>
            <a:r>
              <a:rPr lang="es-CO" dirty="0"/>
              <a:t>Repasemos</a:t>
            </a:r>
          </a:p>
        </p:txBody>
      </p:sp>
      <p:sp>
        <p:nvSpPr>
          <p:cNvPr id="5" name="CuadroTexto 4">
            <a:extLst>
              <a:ext uri="{FF2B5EF4-FFF2-40B4-BE49-F238E27FC236}">
                <a16:creationId xmlns:a16="http://schemas.microsoft.com/office/drawing/2014/main" id="{83ADCB2E-FCB5-4974-B666-40609E13001B}"/>
              </a:ext>
            </a:extLst>
          </p:cNvPr>
          <p:cNvSpPr txBox="1"/>
          <p:nvPr/>
        </p:nvSpPr>
        <p:spPr>
          <a:xfrm>
            <a:off x="609601" y="1772816"/>
            <a:ext cx="9878887" cy="4401205"/>
          </a:xfrm>
          <a:prstGeom prst="rect">
            <a:avLst/>
          </a:prstGeom>
          <a:noFill/>
        </p:spPr>
        <p:txBody>
          <a:bodyPr wrap="square" rtlCol="0">
            <a:spAutoFit/>
          </a:bodyPr>
          <a:lstStyle/>
          <a:p>
            <a:pPr marL="457200" indent="-457200" algn="just">
              <a:buFont typeface="+mj-lt"/>
              <a:buAutoNum type="arabicPeriod"/>
            </a:pPr>
            <a:r>
              <a:rPr lang="es-ES" sz="2000" dirty="0">
                <a:latin typeface="Century Gothic" panose="020B0502020202020204" pitchFamily="34" charset="0"/>
              </a:rPr>
              <a:t>El mecanismo _________________________ proporciona una analítica avanzado ya que puede ejecutar algoritmos estadísticos y machine learning. </a:t>
            </a:r>
          </a:p>
          <a:p>
            <a:pPr marL="457200" indent="-457200" algn="just">
              <a:buFont typeface="+mj-lt"/>
              <a:buAutoNum type="arabicPeriod"/>
            </a:pPr>
            <a:r>
              <a:rPr lang="es-ES" sz="2000" dirty="0">
                <a:latin typeface="Century Gothic" panose="020B0502020202020204" pitchFamily="34" charset="0"/>
              </a:rPr>
              <a:t>El mecanismo de un _________________________ se puede usar para procesar secuencias de operaciones de forma periódica o cuando los datos estén disponibles.</a:t>
            </a:r>
          </a:p>
          <a:p>
            <a:pPr marL="457200" indent="-457200" algn="just">
              <a:buFont typeface="+mj-lt"/>
              <a:buAutoNum type="arabicPeriod"/>
            </a:pPr>
            <a:r>
              <a:rPr lang="es-ES" sz="2000" dirty="0">
                <a:latin typeface="Century Gothic" panose="020B0502020202020204" pitchFamily="34" charset="0"/>
              </a:rPr>
              <a:t>Los </a:t>
            </a:r>
            <a:r>
              <a:rPr lang="es-ES" sz="2000" dirty="0" err="1">
                <a:latin typeface="Century Gothic" panose="020B0502020202020204" pitchFamily="34" charset="0"/>
              </a:rPr>
              <a:t>mecanimos</a:t>
            </a:r>
            <a:r>
              <a:rPr lang="es-ES" sz="2000" dirty="0">
                <a:latin typeface="Century Gothic" panose="020B0502020202020204" pitchFamily="34" charset="0"/>
              </a:rPr>
              <a:t> de </a:t>
            </a:r>
            <a:r>
              <a:rPr lang="es-ES" sz="2000" dirty="0" err="1">
                <a:latin typeface="Century Gothic" panose="020B0502020202020204" pitchFamily="34" charset="0"/>
              </a:rPr>
              <a:t>Batch</a:t>
            </a:r>
            <a:r>
              <a:rPr lang="es-ES" sz="2000" dirty="0">
                <a:latin typeface="Century Gothic" panose="020B0502020202020204" pitchFamily="34" charset="0"/>
              </a:rPr>
              <a:t> Processing presentan una alta latencia en sus procesos , lo que significa que se pueden demorar algunas ____________ para terminar una tarea de datos. Por otro lado, los mecanismos de _________________________proporcionan tiempos de respuesta menores a un segundo. </a:t>
            </a:r>
          </a:p>
          <a:p>
            <a:pPr marL="457200" indent="-457200" algn="just">
              <a:buFont typeface="+mj-lt"/>
              <a:buAutoNum type="arabicPeriod"/>
            </a:pPr>
            <a:endParaRPr lang="es-ES" sz="2000" dirty="0">
              <a:latin typeface="Century Gothic" panose="020B0502020202020204" pitchFamily="34" charset="0"/>
            </a:endParaRPr>
          </a:p>
          <a:p>
            <a:pPr marL="457200" indent="-457200" algn="just">
              <a:buFont typeface="+mj-lt"/>
              <a:buAutoNum type="arabicPeriod"/>
            </a:pPr>
            <a:endParaRPr lang="es-ES" sz="2000" dirty="0">
              <a:latin typeface="Century Gothic" panose="020B0502020202020204" pitchFamily="34" charset="0"/>
            </a:endParaRPr>
          </a:p>
          <a:p>
            <a:pPr marL="342900" indent="-342900">
              <a:buFont typeface="+mj-lt"/>
              <a:buAutoNum type="arabicPeriod"/>
            </a:pPr>
            <a:endParaRPr lang="es-CO" sz="2000" dirty="0"/>
          </a:p>
        </p:txBody>
      </p:sp>
    </p:spTree>
    <p:extLst>
      <p:ext uri="{BB962C8B-B14F-4D97-AF65-F5344CB8AC3E}">
        <p14:creationId xmlns:p14="http://schemas.microsoft.com/office/powerpoint/2010/main" val="9611548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4638"/>
            <a:ext cx="5126360" cy="1143000"/>
          </a:xfrm>
        </p:spPr>
        <p:txBody>
          <a:bodyPr/>
          <a:lstStyle/>
          <a:p>
            <a:pPr algn="l"/>
            <a:r>
              <a:rPr lang="es-CO" dirty="0"/>
              <a:t>Repasemos</a:t>
            </a:r>
          </a:p>
        </p:txBody>
      </p:sp>
      <p:sp>
        <p:nvSpPr>
          <p:cNvPr id="5" name="CuadroTexto 4">
            <a:extLst>
              <a:ext uri="{FF2B5EF4-FFF2-40B4-BE49-F238E27FC236}">
                <a16:creationId xmlns:a16="http://schemas.microsoft.com/office/drawing/2014/main" id="{83ADCB2E-FCB5-4974-B666-40609E13001B}"/>
              </a:ext>
            </a:extLst>
          </p:cNvPr>
          <p:cNvSpPr txBox="1"/>
          <p:nvPr/>
        </p:nvSpPr>
        <p:spPr>
          <a:xfrm>
            <a:off x="609601" y="1772816"/>
            <a:ext cx="9878887" cy="5016758"/>
          </a:xfrm>
          <a:prstGeom prst="rect">
            <a:avLst/>
          </a:prstGeom>
          <a:noFill/>
        </p:spPr>
        <p:txBody>
          <a:bodyPr wrap="square" rtlCol="0">
            <a:spAutoFit/>
          </a:bodyPr>
          <a:lstStyle/>
          <a:p>
            <a:pPr marL="457200" indent="-457200" algn="just">
              <a:buFont typeface="+mj-lt"/>
              <a:buAutoNum type="arabicPeriod" startAt="4"/>
            </a:pPr>
            <a:r>
              <a:rPr lang="es-ES" sz="2000" dirty="0">
                <a:latin typeface="Century Gothic" panose="020B0502020202020204" pitchFamily="34" charset="0"/>
              </a:rPr>
              <a:t>El mecanismo de _________________________ está limitado debido a que, por lo general, solo puede  realizar operaciones simples de datos, como promedios, uniones y clasificaciones. </a:t>
            </a:r>
          </a:p>
          <a:p>
            <a:pPr marL="457200" indent="-457200" algn="just">
              <a:buFont typeface="+mj-lt"/>
              <a:buAutoNum type="arabicPeriod" startAt="4"/>
            </a:pPr>
            <a:r>
              <a:rPr lang="en-US" sz="2000" dirty="0">
                <a:latin typeface="Century Gothic" panose="020B0502020202020204" pitchFamily="34" charset="0"/>
              </a:rPr>
              <a:t>Los Sistemas </a:t>
            </a:r>
            <a:r>
              <a:rPr lang="en-US" sz="2000" dirty="0" err="1">
                <a:latin typeface="Century Gothic" panose="020B0502020202020204" pitchFamily="34" charset="0"/>
              </a:rPr>
              <a:t>distribuidos</a:t>
            </a:r>
            <a:r>
              <a:rPr lang="en-US" sz="2000" dirty="0">
                <a:latin typeface="Century Gothic" panose="020B0502020202020204" pitchFamily="34" charset="0"/>
              </a:rPr>
              <a:t> de </a:t>
            </a:r>
            <a:r>
              <a:rPr lang="en-US" sz="2000" dirty="0" err="1">
                <a:latin typeface="Century Gothic" panose="020B0502020202020204" pitchFamily="34" charset="0"/>
              </a:rPr>
              <a:t>archivos</a:t>
            </a:r>
            <a:r>
              <a:rPr lang="en-US" sz="2000" dirty="0">
                <a:latin typeface="Century Gothic" panose="020B0502020202020204" pitchFamily="34" charset="0"/>
              </a:rPr>
              <a:t> (Distributed  file  systems)  y las  bases de </a:t>
            </a:r>
            <a:r>
              <a:rPr lang="en-US" sz="2000" dirty="0" err="1">
                <a:latin typeface="Century Gothic" panose="020B0502020202020204" pitchFamily="34" charset="0"/>
              </a:rPr>
              <a:t>datos</a:t>
            </a:r>
            <a:r>
              <a:rPr lang="en-US" sz="2000" dirty="0">
                <a:latin typeface="Century Gothic" panose="020B0502020202020204" pitchFamily="34" charset="0"/>
              </a:rPr>
              <a:t> son   </a:t>
            </a:r>
            <a:r>
              <a:rPr lang="en-US" sz="2000" dirty="0" err="1">
                <a:latin typeface="Century Gothic" panose="020B0502020202020204" pitchFamily="34" charset="0"/>
              </a:rPr>
              <a:t>ejemplos</a:t>
            </a:r>
            <a:r>
              <a:rPr lang="en-US" sz="2000" dirty="0">
                <a:latin typeface="Century Gothic" panose="020B0502020202020204" pitchFamily="34" charset="0"/>
              </a:rPr>
              <a:t> del </a:t>
            </a:r>
            <a:r>
              <a:rPr lang="en-US" sz="2000" dirty="0" err="1">
                <a:latin typeface="Century Gothic" panose="020B0502020202020204" pitchFamily="34" charset="0"/>
              </a:rPr>
              <a:t>mecanismos</a:t>
            </a:r>
            <a:r>
              <a:rPr lang="en-US" sz="2000" dirty="0">
                <a:latin typeface="Century Gothic" panose="020B0502020202020204" pitchFamily="34" charset="0"/>
              </a:rPr>
              <a:t> de ____________________</a:t>
            </a:r>
          </a:p>
          <a:p>
            <a:pPr marL="457200" indent="-457200" algn="just">
              <a:buFont typeface="+mj-lt"/>
              <a:buAutoNum type="arabicPeriod" startAt="4"/>
            </a:pPr>
            <a:r>
              <a:rPr lang="es-ES" sz="2000" dirty="0">
                <a:latin typeface="Century Gothic" panose="020B0502020202020204" pitchFamily="34" charset="0"/>
              </a:rPr>
              <a:t>Las funcionalidades del mecanismos de  ______________ es ingresar/egresar  datos y pueden ser diferentes tipos como son de eventos, archivos y relacionales. </a:t>
            </a:r>
          </a:p>
          <a:p>
            <a:pPr marL="457200" indent="-457200" algn="just">
              <a:buFont typeface="+mj-lt"/>
              <a:buAutoNum type="arabicPeriod" startAt="4"/>
            </a:pPr>
            <a:r>
              <a:rPr lang="es-ES" sz="2000" dirty="0">
                <a:latin typeface="Century Gothic" panose="020B0502020202020204" pitchFamily="34" charset="0"/>
              </a:rPr>
              <a:t>Un _________________________ programa las solicitudes de procesamiento de datos y actúa como un árbitro de recursos, que gestiona y asigna los recursos disponibles a las diferentes aplicaciones.</a:t>
            </a:r>
          </a:p>
          <a:p>
            <a:pPr marL="457200" indent="-457200" algn="just">
              <a:buFont typeface="+mj-lt"/>
              <a:buAutoNum type="arabicPeriod" startAt="4"/>
            </a:pPr>
            <a:endParaRPr lang="es-ES" sz="2000" dirty="0">
              <a:latin typeface="Century Gothic" panose="020B0502020202020204" pitchFamily="34" charset="0"/>
            </a:endParaRPr>
          </a:p>
          <a:p>
            <a:pPr marL="457200" indent="-457200" algn="just">
              <a:buFont typeface="+mj-lt"/>
              <a:buAutoNum type="arabicPeriod" startAt="4"/>
            </a:pPr>
            <a:endParaRPr lang="es-ES" sz="2000" dirty="0">
              <a:latin typeface="Century Gothic" panose="020B0502020202020204" pitchFamily="34" charset="0"/>
            </a:endParaRPr>
          </a:p>
          <a:p>
            <a:pPr marL="457200" indent="-457200" algn="just">
              <a:buFont typeface="+mj-lt"/>
              <a:buAutoNum type="arabicPeriod" startAt="4"/>
            </a:pPr>
            <a:endParaRPr lang="es-ES" sz="2000" dirty="0">
              <a:latin typeface="Century Gothic" panose="020B0502020202020204" pitchFamily="34" charset="0"/>
            </a:endParaRPr>
          </a:p>
          <a:p>
            <a:pPr marL="457200" indent="-457200" algn="just">
              <a:buFont typeface="+mj-lt"/>
              <a:buAutoNum type="arabicPeriod" startAt="4"/>
            </a:pPr>
            <a:endParaRPr lang="es-ES" sz="2000" dirty="0">
              <a:latin typeface="Century Gothic" panose="020B0502020202020204" pitchFamily="34" charset="0"/>
            </a:endParaRPr>
          </a:p>
          <a:p>
            <a:pPr marL="342900" indent="-342900">
              <a:buFont typeface="+mj-lt"/>
              <a:buAutoNum type="arabicPeriod" startAt="4"/>
            </a:pPr>
            <a:endParaRPr lang="es-CO" sz="2000" dirty="0"/>
          </a:p>
        </p:txBody>
      </p:sp>
    </p:spTree>
    <p:extLst>
      <p:ext uri="{BB962C8B-B14F-4D97-AF65-F5344CB8AC3E}">
        <p14:creationId xmlns:p14="http://schemas.microsoft.com/office/powerpoint/2010/main" val="37664199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BDB4094-6132-4D21-B2AB-262E63A6FE02}"/>
              </a:ext>
            </a:extLst>
          </p:cNvPr>
          <p:cNvSpPr/>
          <p:nvPr/>
        </p:nvSpPr>
        <p:spPr>
          <a:xfrm>
            <a:off x="1055440" y="2492896"/>
            <a:ext cx="9001000" cy="646331"/>
          </a:xfrm>
          <a:prstGeom prst="rect">
            <a:avLst/>
          </a:prstGeom>
        </p:spPr>
        <p:txBody>
          <a:bodyPr wrap="square">
            <a:spAutoFit/>
          </a:bodyPr>
          <a:lstStyle/>
          <a:p>
            <a:pPr algn="ctr"/>
            <a:r>
              <a:rPr lang="es-CO" sz="3600" spc="10" dirty="0" err="1"/>
              <a:t>Map</a:t>
            </a:r>
            <a:r>
              <a:rPr lang="es-CO" sz="3600" spc="10" dirty="0"/>
              <a:t> Reduce</a:t>
            </a:r>
            <a:endParaRPr lang="es-CO" sz="3600" dirty="0"/>
          </a:p>
        </p:txBody>
      </p:sp>
    </p:spTree>
    <p:extLst>
      <p:ext uri="{BB962C8B-B14F-4D97-AF65-F5344CB8AC3E}">
        <p14:creationId xmlns:p14="http://schemas.microsoft.com/office/powerpoint/2010/main" val="28243895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4638"/>
            <a:ext cx="5126360" cy="1143000"/>
          </a:xfrm>
        </p:spPr>
        <p:txBody>
          <a:bodyPr/>
          <a:lstStyle/>
          <a:p>
            <a:pPr algn="l"/>
            <a:r>
              <a:rPr lang="es-CO" dirty="0"/>
              <a:t>Introducción</a:t>
            </a:r>
          </a:p>
        </p:txBody>
      </p:sp>
      <p:sp>
        <p:nvSpPr>
          <p:cNvPr id="5" name="CuadroTexto 4">
            <a:extLst>
              <a:ext uri="{FF2B5EF4-FFF2-40B4-BE49-F238E27FC236}">
                <a16:creationId xmlns:a16="http://schemas.microsoft.com/office/drawing/2014/main" id="{83ADCB2E-FCB5-4974-B666-40609E13001B}"/>
              </a:ext>
            </a:extLst>
          </p:cNvPr>
          <p:cNvSpPr txBox="1"/>
          <p:nvPr/>
        </p:nvSpPr>
        <p:spPr>
          <a:xfrm>
            <a:off x="609601" y="1772816"/>
            <a:ext cx="9878887" cy="3170099"/>
          </a:xfrm>
          <a:prstGeom prst="rect">
            <a:avLst/>
          </a:prstGeom>
          <a:noFill/>
        </p:spPr>
        <p:txBody>
          <a:bodyPr wrap="square" rtlCol="0">
            <a:spAutoFit/>
          </a:bodyPr>
          <a:lstStyle/>
          <a:p>
            <a:pPr algn="just"/>
            <a:r>
              <a:rPr lang="es-ES" sz="2000" dirty="0">
                <a:latin typeface="Century Gothic" panose="020B0502020202020204" pitchFamily="34" charset="0"/>
              </a:rPr>
              <a:t>Es un motor de procesamiento altamente confiable y escalable basado en el principio de dividir un problema difícil en tantas partes como sea necesario, con tolerancia a errores y redundancia integrados. </a:t>
            </a:r>
          </a:p>
          <a:p>
            <a:pPr algn="just"/>
            <a:endParaRPr lang="es-ES" sz="2000" dirty="0">
              <a:latin typeface="Century Gothic" panose="020B0502020202020204" pitchFamily="34" charset="0"/>
            </a:endParaRPr>
          </a:p>
          <a:p>
            <a:pPr algn="just"/>
            <a:r>
              <a:rPr lang="es-ES" sz="2000" dirty="0">
                <a:latin typeface="Century Gothic" panose="020B0502020202020204" pitchFamily="34" charset="0"/>
              </a:rPr>
              <a:t>Este motor divide un problema muy grande en un conjunto de problemas más pequeños que son más fáciles y rápidos de solucionar, y está basado en la informática distribuida.</a:t>
            </a:r>
          </a:p>
          <a:p>
            <a:pPr marL="457200" indent="-457200" algn="just">
              <a:buFont typeface="+mj-lt"/>
              <a:buAutoNum type="arabicPeriod" startAt="4"/>
            </a:pPr>
            <a:endParaRPr lang="es-ES" sz="2000" dirty="0">
              <a:latin typeface="Century Gothic" panose="020B0502020202020204" pitchFamily="34" charset="0"/>
            </a:endParaRPr>
          </a:p>
          <a:p>
            <a:pPr marL="457200" indent="-457200" algn="just">
              <a:buFont typeface="+mj-lt"/>
              <a:buAutoNum type="arabicPeriod" startAt="4"/>
            </a:pPr>
            <a:endParaRPr lang="es-ES" sz="2000" dirty="0">
              <a:latin typeface="Century Gothic" panose="020B0502020202020204" pitchFamily="34" charset="0"/>
            </a:endParaRPr>
          </a:p>
          <a:p>
            <a:pPr marL="342900" indent="-342900">
              <a:buFont typeface="+mj-lt"/>
              <a:buAutoNum type="arabicPeriod" startAt="4"/>
            </a:pPr>
            <a:endParaRPr lang="es-CO" sz="2000" dirty="0"/>
          </a:p>
        </p:txBody>
      </p:sp>
    </p:spTree>
    <p:extLst>
      <p:ext uri="{BB962C8B-B14F-4D97-AF65-F5344CB8AC3E}">
        <p14:creationId xmlns:p14="http://schemas.microsoft.com/office/powerpoint/2010/main" val="3194675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4638"/>
            <a:ext cx="5126360" cy="1143000"/>
          </a:xfrm>
        </p:spPr>
        <p:txBody>
          <a:bodyPr/>
          <a:lstStyle/>
          <a:p>
            <a:pPr algn="l"/>
            <a:r>
              <a:rPr lang="es-CO" dirty="0"/>
              <a:t>Valor</a:t>
            </a:r>
          </a:p>
        </p:txBody>
      </p:sp>
      <p:sp>
        <p:nvSpPr>
          <p:cNvPr id="3" name="Marcador de contenido 2">
            <a:extLst>
              <a:ext uri="{FF2B5EF4-FFF2-40B4-BE49-F238E27FC236}">
                <a16:creationId xmlns:a16="http://schemas.microsoft.com/office/drawing/2014/main" id="{6DEA7952-3B00-4780-89A6-E7A9F4A3F2B3}"/>
              </a:ext>
            </a:extLst>
          </p:cNvPr>
          <p:cNvSpPr>
            <a:spLocks noGrp="1"/>
          </p:cNvSpPr>
          <p:nvPr>
            <p:ph idx="1"/>
          </p:nvPr>
        </p:nvSpPr>
        <p:spPr>
          <a:xfrm>
            <a:off x="5447928" y="980728"/>
            <a:ext cx="5177181" cy="2908919"/>
          </a:xfrm>
        </p:spPr>
        <p:txBody>
          <a:bodyPr/>
          <a:lstStyle/>
          <a:p>
            <a:pPr marL="0" lvl="0" indent="0" eaLnBrk="1" fontAlgn="auto" hangingPunct="1">
              <a:spcBef>
                <a:spcPts val="0"/>
              </a:spcBef>
              <a:spcAft>
                <a:spcPts val="0"/>
              </a:spcAft>
              <a:buNone/>
              <a:defRPr/>
            </a:pPr>
            <a:r>
              <a:rPr lang="es-ES" sz="2800" dirty="0"/>
              <a:t>La característica de valor está directamente relacionada con la característica de veracidad, en la medida en que, entre más alta sea la fidelidad de los datos, mayor será el valor de los mismos para la empresa.</a:t>
            </a:r>
          </a:p>
        </p:txBody>
      </p:sp>
      <p:pic>
        <p:nvPicPr>
          <p:cNvPr id="2050" name="Picture 2" descr="Resultado de imagen para data veracity">
            <a:extLst>
              <a:ext uri="{FF2B5EF4-FFF2-40B4-BE49-F238E27FC236}">
                <a16:creationId xmlns:a16="http://schemas.microsoft.com/office/drawing/2014/main" id="{D4DC8F39-9816-45FD-BC60-4D50D021AA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55905"/>
            <a:ext cx="5177181" cy="2908918"/>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F5902F90-5677-4DDF-84DE-203318D46FA5}"/>
              </a:ext>
            </a:extLst>
          </p:cNvPr>
          <p:cNvSpPr/>
          <p:nvPr/>
        </p:nvSpPr>
        <p:spPr>
          <a:xfrm>
            <a:off x="263352" y="4595737"/>
            <a:ext cx="1036175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r>
              <a:rPr lang="es-ES" sz="2800" dirty="0">
                <a:latin typeface="+mn-lt"/>
              </a:rPr>
              <a:t>El valor también depende de qué tanto tiempo consuma el procesamiento de los datos, ya que el valor y el tiempo de procesamiento son inversamente proporcionales. </a:t>
            </a:r>
          </a:p>
        </p:txBody>
      </p:sp>
    </p:spTree>
    <p:extLst>
      <p:ext uri="{BB962C8B-B14F-4D97-AF65-F5344CB8AC3E}">
        <p14:creationId xmlns:p14="http://schemas.microsoft.com/office/powerpoint/2010/main" val="39924490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4638"/>
            <a:ext cx="5126360" cy="1143000"/>
          </a:xfrm>
        </p:spPr>
        <p:txBody>
          <a:bodyPr/>
          <a:lstStyle/>
          <a:p>
            <a:pPr algn="l"/>
            <a:r>
              <a:rPr lang="es-CO" dirty="0"/>
              <a:t>Conceptos</a:t>
            </a:r>
          </a:p>
        </p:txBody>
      </p:sp>
      <p:sp>
        <p:nvSpPr>
          <p:cNvPr id="5" name="CuadroTexto 4">
            <a:extLst>
              <a:ext uri="{FF2B5EF4-FFF2-40B4-BE49-F238E27FC236}">
                <a16:creationId xmlns:a16="http://schemas.microsoft.com/office/drawing/2014/main" id="{83ADCB2E-FCB5-4974-B666-40609E13001B}"/>
              </a:ext>
            </a:extLst>
          </p:cNvPr>
          <p:cNvSpPr txBox="1"/>
          <p:nvPr/>
        </p:nvSpPr>
        <p:spPr>
          <a:xfrm>
            <a:off x="609601" y="1772816"/>
            <a:ext cx="9878887" cy="1323439"/>
          </a:xfrm>
          <a:prstGeom prst="rect">
            <a:avLst/>
          </a:prstGeom>
          <a:noFill/>
        </p:spPr>
        <p:txBody>
          <a:bodyPr wrap="square" rtlCol="0">
            <a:spAutoFit/>
          </a:bodyPr>
          <a:lstStyle/>
          <a:p>
            <a:pPr lvl="0" algn="just" eaLnBrk="1" fontAlgn="auto" hangingPunct="1">
              <a:spcBef>
                <a:spcPts val="0"/>
              </a:spcBef>
              <a:spcAft>
                <a:spcPts val="0"/>
              </a:spcAft>
              <a:defRPr/>
            </a:pPr>
            <a:r>
              <a:rPr lang="es-ES" sz="2000" dirty="0"/>
              <a:t>Una sola ejecución de procesamiento del motor de procesamiento MapReduce se conoce como un trabajo de MapReduce. Cada trabajo de MapReduce está compuesto por una tarea de mapeo y una de reduce. Cada tarea está compuesta por diferentes etapas: </a:t>
            </a:r>
          </a:p>
        </p:txBody>
      </p:sp>
      <p:sp>
        <p:nvSpPr>
          <p:cNvPr id="4" name="object 6">
            <a:extLst>
              <a:ext uri="{FF2B5EF4-FFF2-40B4-BE49-F238E27FC236}">
                <a16:creationId xmlns:a16="http://schemas.microsoft.com/office/drawing/2014/main" id="{B9BA4625-CA30-4776-B16B-D40F75315767}"/>
              </a:ext>
            </a:extLst>
          </p:cNvPr>
          <p:cNvSpPr txBox="1"/>
          <p:nvPr/>
        </p:nvSpPr>
        <p:spPr>
          <a:xfrm>
            <a:off x="1559496" y="3933056"/>
            <a:ext cx="3290570" cy="1538605"/>
          </a:xfrm>
          <a:prstGeom prst="rect">
            <a:avLst/>
          </a:prstGeom>
        </p:spPr>
        <p:txBody>
          <a:bodyPr vert="horz" wrap="square" lIns="0" tIns="0" rIns="0" bIns="0" rtlCol="0">
            <a:spAutoFit/>
          </a:bodyPr>
          <a:lstStyle/>
          <a:p>
            <a:pPr marL="355600" indent="-342900">
              <a:lnSpc>
                <a:spcPct val="100000"/>
              </a:lnSpc>
              <a:buFont typeface="Arial"/>
              <a:buChar char="•"/>
              <a:tabLst>
                <a:tab pos="354965" algn="l"/>
                <a:tab pos="355600" algn="l"/>
              </a:tabLst>
            </a:pPr>
            <a:r>
              <a:rPr sz="2400" dirty="0">
                <a:latin typeface="Century Gothic"/>
                <a:cs typeface="Century Gothic"/>
              </a:rPr>
              <a:t>Map</a:t>
            </a:r>
          </a:p>
          <a:p>
            <a:pPr marL="355600" indent="-342900">
              <a:lnSpc>
                <a:spcPct val="100000"/>
              </a:lnSpc>
              <a:spcBef>
                <a:spcPts val="1695"/>
              </a:spcBef>
              <a:buFont typeface="Arial"/>
              <a:buChar char="•"/>
              <a:tabLst>
                <a:tab pos="354965" algn="l"/>
                <a:tab pos="355600" algn="l"/>
              </a:tabLst>
            </a:pPr>
            <a:r>
              <a:rPr sz="2400" dirty="0">
                <a:latin typeface="Century Gothic"/>
                <a:cs typeface="Century Gothic"/>
              </a:rPr>
              <a:t>Combine</a:t>
            </a:r>
            <a:r>
              <a:rPr sz="2400" spc="-100" dirty="0">
                <a:latin typeface="Century Gothic"/>
                <a:cs typeface="Century Gothic"/>
              </a:rPr>
              <a:t> </a:t>
            </a:r>
            <a:r>
              <a:rPr sz="2400" spc="-5" dirty="0">
                <a:latin typeface="Century Gothic"/>
                <a:cs typeface="Century Gothic"/>
              </a:rPr>
              <a:t>(optional)</a:t>
            </a:r>
            <a:endParaRPr sz="2400" dirty="0">
              <a:latin typeface="Century Gothic"/>
              <a:cs typeface="Century Gothic"/>
            </a:endParaRPr>
          </a:p>
          <a:p>
            <a:pPr marL="355600" indent="-342900">
              <a:lnSpc>
                <a:spcPct val="100000"/>
              </a:lnSpc>
              <a:spcBef>
                <a:spcPts val="1695"/>
              </a:spcBef>
              <a:buFont typeface="Arial"/>
              <a:buChar char="•"/>
              <a:tabLst>
                <a:tab pos="354965" algn="l"/>
                <a:tab pos="355600" algn="l"/>
              </a:tabLst>
            </a:pPr>
            <a:r>
              <a:rPr sz="2400" dirty="0">
                <a:latin typeface="Century Gothic"/>
                <a:cs typeface="Century Gothic"/>
              </a:rPr>
              <a:t>Partition</a:t>
            </a:r>
          </a:p>
        </p:txBody>
      </p:sp>
      <p:sp>
        <p:nvSpPr>
          <p:cNvPr id="6" name="object 8">
            <a:extLst>
              <a:ext uri="{FF2B5EF4-FFF2-40B4-BE49-F238E27FC236}">
                <a16:creationId xmlns:a16="http://schemas.microsoft.com/office/drawing/2014/main" id="{8D6A5559-A23F-4018-8518-441E40E9977E}"/>
              </a:ext>
            </a:extLst>
          </p:cNvPr>
          <p:cNvSpPr txBox="1"/>
          <p:nvPr/>
        </p:nvSpPr>
        <p:spPr>
          <a:xfrm>
            <a:off x="6099747" y="3933056"/>
            <a:ext cx="2286635" cy="956944"/>
          </a:xfrm>
          <a:prstGeom prst="rect">
            <a:avLst/>
          </a:prstGeom>
        </p:spPr>
        <p:txBody>
          <a:bodyPr vert="horz" wrap="square" lIns="0" tIns="0" rIns="0" bIns="0" rtlCol="0">
            <a:spAutoFit/>
          </a:bodyPr>
          <a:lstStyle/>
          <a:p>
            <a:pPr marL="355600" indent="-342900">
              <a:lnSpc>
                <a:spcPct val="100000"/>
              </a:lnSpc>
              <a:buFont typeface="Arial"/>
              <a:buChar char="•"/>
              <a:tabLst>
                <a:tab pos="354965" algn="l"/>
                <a:tab pos="355600" algn="l"/>
              </a:tabLst>
            </a:pPr>
            <a:r>
              <a:rPr sz="2400" spc="-5" dirty="0">
                <a:latin typeface="Century Gothic"/>
                <a:cs typeface="Century Gothic"/>
              </a:rPr>
              <a:t>Shuffle </a:t>
            </a:r>
            <a:r>
              <a:rPr sz="2400" dirty="0">
                <a:latin typeface="Century Gothic"/>
                <a:cs typeface="Century Gothic"/>
              </a:rPr>
              <a:t>&amp;</a:t>
            </a:r>
            <a:r>
              <a:rPr sz="2400" spc="-105" dirty="0">
                <a:latin typeface="Century Gothic"/>
                <a:cs typeface="Century Gothic"/>
              </a:rPr>
              <a:t> </a:t>
            </a:r>
            <a:r>
              <a:rPr sz="2400" spc="-5" dirty="0">
                <a:latin typeface="Century Gothic"/>
                <a:cs typeface="Century Gothic"/>
              </a:rPr>
              <a:t>Sort</a:t>
            </a:r>
            <a:endParaRPr sz="2400">
              <a:latin typeface="Century Gothic"/>
              <a:cs typeface="Century Gothic"/>
            </a:endParaRPr>
          </a:p>
          <a:p>
            <a:pPr marL="355600" indent="-342900">
              <a:lnSpc>
                <a:spcPct val="100000"/>
              </a:lnSpc>
              <a:spcBef>
                <a:spcPts val="1695"/>
              </a:spcBef>
              <a:buFont typeface="Arial"/>
              <a:buChar char="•"/>
              <a:tabLst>
                <a:tab pos="354965" algn="l"/>
                <a:tab pos="355600" algn="l"/>
              </a:tabLst>
            </a:pPr>
            <a:r>
              <a:rPr sz="2400" dirty="0">
                <a:latin typeface="Century Gothic"/>
                <a:cs typeface="Century Gothic"/>
              </a:rPr>
              <a:t>Reduce</a:t>
            </a:r>
            <a:endParaRPr sz="2400">
              <a:latin typeface="Century Gothic"/>
              <a:cs typeface="Century Gothic"/>
            </a:endParaRPr>
          </a:p>
        </p:txBody>
      </p:sp>
      <p:sp>
        <p:nvSpPr>
          <p:cNvPr id="3" name="Rectángulo: esquinas redondeadas 2">
            <a:extLst>
              <a:ext uri="{FF2B5EF4-FFF2-40B4-BE49-F238E27FC236}">
                <a16:creationId xmlns:a16="http://schemas.microsoft.com/office/drawing/2014/main" id="{75C1F0F5-09B6-475F-BDB4-53A45C998DD7}"/>
              </a:ext>
            </a:extLst>
          </p:cNvPr>
          <p:cNvSpPr/>
          <p:nvPr/>
        </p:nvSpPr>
        <p:spPr>
          <a:xfrm>
            <a:off x="1224561" y="3151388"/>
            <a:ext cx="3960440" cy="2520280"/>
          </a:xfrm>
          <a:prstGeom prst="round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2400" b="1" dirty="0">
                <a:solidFill>
                  <a:schemeClr val="tx1"/>
                </a:solidFill>
              </a:rPr>
              <a:t>Mapeo</a:t>
            </a:r>
          </a:p>
        </p:txBody>
      </p:sp>
      <p:sp>
        <p:nvSpPr>
          <p:cNvPr id="7" name="Rectángulo: esquinas redondeadas 6">
            <a:extLst>
              <a:ext uri="{FF2B5EF4-FFF2-40B4-BE49-F238E27FC236}">
                <a16:creationId xmlns:a16="http://schemas.microsoft.com/office/drawing/2014/main" id="{16E6EB4C-1537-4EA9-AA7A-99BFE6C99512}"/>
              </a:ext>
            </a:extLst>
          </p:cNvPr>
          <p:cNvSpPr/>
          <p:nvPr/>
        </p:nvSpPr>
        <p:spPr>
          <a:xfrm>
            <a:off x="5733340" y="3151388"/>
            <a:ext cx="3960440" cy="2520280"/>
          </a:xfrm>
          <a:prstGeom prst="round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CO" sz="2400" b="1" dirty="0">
                <a:solidFill>
                  <a:schemeClr val="tx1"/>
                </a:solidFill>
              </a:rPr>
              <a:t>Reductor</a:t>
            </a:r>
          </a:p>
        </p:txBody>
      </p:sp>
    </p:spTree>
    <p:extLst>
      <p:ext uri="{BB962C8B-B14F-4D97-AF65-F5344CB8AC3E}">
        <p14:creationId xmlns:p14="http://schemas.microsoft.com/office/powerpoint/2010/main" val="13039625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4638"/>
            <a:ext cx="5126360" cy="1143000"/>
          </a:xfrm>
        </p:spPr>
        <p:txBody>
          <a:bodyPr/>
          <a:lstStyle/>
          <a:p>
            <a:pPr algn="l"/>
            <a:r>
              <a:rPr lang="es-CO" dirty="0"/>
              <a:t>Conceptos</a:t>
            </a:r>
          </a:p>
        </p:txBody>
      </p:sp>
      <p:pic>
        <p:nvPicPr>
          <p:cNvPr id="57346" name="Picture 2" descr="Resultado de imagen para mapreduce ejemplo">
            <a:extLst>
              <a:ext uri="{FF2B5EF4-FFF2-40B4-BE49-F238E27FC236}">
                <a16:creationId xmlns:a16="http://schemas.microsoft.com/office/drawing/2014/main" id="{67F122E3-40BD-47FA-8529-AE2C3FAB5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77" y="620688"/>
            <a:ext cx="11208568" cy="5204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390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4638"/>
            <a:ext cx="5126360" cy="1143000"/>
          </a:xfrm>
        </p:spPr>
        <p:txBody>
          <a:bodyPr/>
          <a:lstStyle/>
          <a:p>
            <a:pPr algn="l"/>
            <a:r>
              <a:rPr lang="es-CO" dirty="0"/>
              <a:t>Hora de las cartas</a:t>
            </a:r>
          </a:p>
        </p:txBody>
      </p:sp>
      <p:pic>
        <p:nvPicPr>
          <p:cNvPr id="1026" name="Picture 2" descr="Resultado de imagen para cartas">
            <a:extLst>
              <a:ext uri="{FF2B5EF4-FFF2-40B4-BE49-F238E27FC236}">
                <a16:creationId xmlns:a16="http://schemas.microsoft.com/office/drawing/2014/main" id="{98AC77D4-4BDF-41BB-99F0-451411D814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52" y="1556792"/>
            <a:ext cx="7239000" cy="46672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A2FF5487-FBDC-4593-A8A3-1C61E9C9D34A}"/>
              </a:ext>
            </a:extLst>
          </p:cNvPr>
          <p:cNvSpPr txBox="1"/>
          <p:nvPr/>
        </p:nvSpPr>
        <p:spPr>
          <a:xfrm>
            <a:off x="6456040" y="1772816"/>
            <a:ext cx="4032448" cy="1569660"/>
          </a:xfrm>
          <a:prstGeom prst="rect">
            <a:avLst/>
          </a:prstGeom>
          <a:noFill/>
        </p:spPr>
        <p:txBody>
          <a:bodyPr wrap="square" rtlCol="0">
            <a:spAutoFit/>
          </a:bodyPr>
          <a:lstStyle/>
          <a:p>
            <a:pPr marL="285750" indent="-285750">
              <a:buFont typeface="Arial" panose="020B0604020202020204" pitchFamily="34" charset="0"/>
              <a:buChar char="•"/>
            </a:pPr>
            <a:r>
              <a:rPr lang="es-CO" sz="2400" dirty="0"/>
              <a:t>Sumar las cartas por tipo de pinta</a:t>
            </a:r>
          </a:p>
          <a:p>
            <a:pPr marL="285750" indent="-285750">
              <a:buFont typeface="Arial" panose="020B0604020202020204" pitchFamily="34" charset="0"/>
              <a:buChar char="•"/>
            </a:pPr>
            <a:r>
              <a:rPr lang="es-CO" sz="2400" dirty="0"/>
              <a:t>No tener en cuenta las cartas con figuras (J,Q,K)</a:t>
            </a:r>
          </a:p>
        </p:txBody>
      </p:sp>
    </p:spTree>
    <p:extLst>
      <p:ext uri="{BB962C8B-B14F-4D97-AF65-F5344CB8AC3E}">
        <p14:creationId xmlns:p14="http://schemas.microsoft.com/office/powerpoint/2010/main" val="20008420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4638"/>
            <a:ext cx="5126360" cy="1143000"/>
          </a:xfrm>
        </p:spPr>
        <p:txBody>
          <a:bodyPr/>
          <a:lstStyle/>
          <a:p>
            <a:pPr algn="l"/>
            <a:r>
              <a:rPr lang="es-CO" dirty="0"/>
              <a:t>Repasemos</a:t>
            </a:r>
          </a:p>
        </p:txBody>
      </p:sp>
      <p:sp>
        <p:nvSpPr>
          <p:cNvPr id="5" name="CuadroTexto 4">
            <a:extLst>
              <a:ext uri="{FF2B5EF4-FFF2-40B4-BE49-F238E27FC236}">
                <a16:creationId xmlns:a16="http://schemas.microsoft.com/office/drawing/2014/main" id="{83ADCB2E-FCB5-4974-B666-40609E13001B}"/>
              </a:ext>
            </a:extLst>
          </p:cNvPr>
          <p:cNvSpPr txBox="1"/>
          <p:nvPr/>
        </p:nvSpPr>
        <p:spPr>
          <a:xfrm>
            <a:off x="609601" y="1772816"/>
            <a:ext cx="9878887" cy="2677656"/>
          </a:xfrm>
          <a:prstGeom prst="rect">
            <a:avLst/>
          </a:prstGeom>
          <a:noFill/>
        </p:spPr>
        <p:txBody>
          <a:bodyPr wrap="square" rtlCol="0">
            <a:spAutoFit/>
          </a:bodyPr>
          <a:lstStyle/>
          <a:p>
            <a:pPr lvl="0" algn="just"/>
            <a:r>
              <a:rPr lang="es-419" sz="2400" dirty="0">
                <a:latin typeface="Century Gothic" panose="020B0502020202020204" pitchFamily="34" charset="0"/>
              </a:rPr>
              <a:t>¿Cuál de las siguientes es una etapa opcional en </a:t>
            </a:r>
            <a:r>
              <a:rPr lang="es-419" sz="2400" dirty="0" err="1">
                <a:latin typeface="Century Gothic" panose="020B0502020202020204" pitchFamily="34" charset="0"/>
              </a:rPr>
              <a:t>Mapreduce</a:t>
            </a:r>
            <a:r>
              <a:rPr lang="es-419" sz="2400" dirty="0">
                <a:latin typeface="Century Gothic" panose="020B0502020202020204" pitchFamily="34" charset="0"/>
              </a:rPr>
              <a:t> ?</a:t>
            </a:r>
            <a:endParaRPr lang="es-ES" sz="2400" dirty="0">
              <a:latin typeface="Century Gothic" panose="020B0502020202020204" pitchFamily="34" charset="0"/>
            </a:endParaRPr>
          </a:p>
          <a:p>
            <a:pPr lvl="0" algn="just"/>
            <a:endParaRPr lang="es-419" sz="2400" dirty="0">
              <a:latin typeface="Century Gothic" panose="020B0502020202020204" pitchFamily="34" charset="0"/>
            </a:endParaRPr>
          </a:p>
          <a:p>
            <a:pPr marL="457200" lvl="0" indent="-457200" algn="just">
              <a:buFont typeface="+mj-lt"/>
              <a:buAutoNum type="alphaLcParenR"/>
            </a:pPr>
            <a:r>
              <a:rPr lang="es-419" sz="2400" dirty="0" err="1">
                <a:latin typeface="Century Gothic" panose="020B0502020202020204" pitchFamily="34" charset="0"/>
              </a:rPr>
              <a:t>Partition</a:t>
            </a:r>
            <a:r>
              <a:rPr lang="es-419" sz="2400" dirty="0">
                <a:latin typeface="Century Gothic" panose="020B0502020202020204" pitchFamily="34" charset="0"/>
              </a:rPr>
              <a:t> </a:t>
            </a:r>
          </a:p>
          <a:p>
            <a:pPr marL="457200" lvl="0" indent="-457200" algn="just">
              <a:buFont typeface="+mj-lt"/>
              <a:buAutoNum type="alphaLcParenR"/>
            </a:pPr>
            <a:r>
              <a:rPr lang="es-419" sz="2400" dirty="0">
                <a:latin typeface="Century Gothic" panose="020B0502020202020204" pitchFamily="34" charset="0"/>
              </a:rPr>
              <a:t>Reduce</a:t>
            </a:r>
          </a:p>
          <a:p>
            <a:pPr marL="457200" lvl="0" indent="-457200" algn="just">
              <a:buFont typeface="+mj-lt"/>
              <a:buAutoNum type="alphaLcParenR"/>
            </a:pPr>
            <a:r>
              <a:rPr lang="es-419" sz="2400" dirty="0">
                <a:latin typeface="Century Gothic" panose="020B0502020202020204" pitchFamily="34" charset="0"/>
              </a:rPr>
              <a:t>Combine</a:t>
            </a:r>
          </a:p>
          <a:p>
            <a:pPr marL="457200" lvl="0" indent="-457200" algn="just">
              <a:buFont typeface="+mj-lt"/>
              <a:buAutoNum type="alphaLcParenR"/>
            </a:pPr>
            <a:r>
              <a:rPr lang="es-419" sz="2400" dirty="0" err="1">
                <a:latin typeface="Century Gothic" panose="020B0502020202020204" pitchFamily="34" charset="0"/>
              </a:rPr>
              <a:t>Map</a:t>
            </a:r>
            <a:endParaRPr lang="es-ES" sz="2400" dirty="0">
              <a:latin typeface="Century Gothic" panose="020B0502020202020204" pitchFamily="34" charset="0"/>
            </a:endParaRPr>
          </a:p>
          <a:p>
            <a:pPr marL="342900" indent="-342900">
              <a:buFont typeface="+mj-lt"/>
              <a:buAutoNum type="arabicPeriod"/>
            </a:pPr>
            <a:endParaRPr lang="es-CO" sz="2400" dirty="0"/>
          </a:p>
        </p:txBody>
      </p:sp>
    </p:spTree>
    <p:extLst>
      <p:ext uri="{BB962C8B-B14F-4D97-AF65-F5344CB8AC3E}">
        <p14:creationId xmlns:p14="http://schemas.microsoft.com/office/powerpoint/2010/main" val="1587770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4638"/>
            <a:ext cx="5126360" cy="1143000"/>
          </a:xfrm>
        </p:spPr>
        <p:txBody>
          <a:bodyPr/>
          <a:lstStyle/>
          <a:p>
            <a:pPr algn="l"/>
            <a:r>
              <a:rPr lang="es-CO" dirty="0"/>
              <a:t>Repasemos</a:t>
            </a:r>
          </a:p>
        </p:txBody>
      </p:sp>
      <p:sp>
        <p:nvSpPr>
          <p:cNvPr id="5" name="CuadroTexto 4">
            <a:extLst>
              <a:ext uri="{FF2B5EF4-FFF2-40B4-BE49-F238E27FC236}">
                <a16:creationId xmlns:a16="http://schemas.microsoft.com/office/drawing/2014/main" id="{83ADCB2E-FCB5-4974-B666-40609E13001B}"/>
              </a:ext>
            </a:extLst>
          </p:cNvPr>
          <p:cNvSpPr txBox="1"/>
          <p:nvPr/>
        </p:nvSpPr>
        <p:spPr>
          <a:xfrm>
            <a:off x="609601" y="1772816"/>
            <a:ext cx="9878887" cy="2677656"/>
          </a:xfrm>
          <a:prstGeom prst="rect">
            <a:avLst/>
          </a:prstGeom>
          <a:noFill/>
        </p:spPr>
        <p:txBody>
          <a:bodyPr wrap="square" rtlCol="0">
            <a:spAutoFit/>
          </a:bodyPr>
          <a:lstStyle/>
          <a:p>
            <a:pPr lvl="0"/>
            <a:r>
              <a:rPr lang="es-419" sz="2400" dirty="0">
                <a:latin typeface="Century Gothic" panose="020B0502020202020204" pitchFamily="34" charset="0"/>
              </a:rPr>
              <a:t>Para implementar el principio de dividir y conquistar, </a:t>
            </a:r>
            <a:r>
              <a:rPr lang="es-419" sz="2400" dirty="0" err="1">
                <a:latin typeface="Century Gothic" panose="020B0502020202020204" pitchFamily="34" charset="0"/>
              </a:rPr>
              <a:t>Mapreduce</a:t>
            </a:r>
            <a:r>
              <a:rPr lang="es-419" sz="2400" dirty="0">
                <a:latin typeface="Century Gothic" panose="020B0502020202020204" pitchFamily="34" charset="0"/>
              </a:rPr>
              <a:t> puede ser configurado para realizar paralelismo por tareas o paralelismo por datos?</a:t>
            </a:r>
            <a:endParaRPr lang="es-ES" sz="2400" dirty="0">
              <a:latin typeface="Century Gothic" panose="020B0502020202020204" pitchFamily="34" charset="0"/>
            </a:endParaRPr>
          </a:p>
          <a:p>
            <a:pPr lvl="0"/>
            <a:endParaRPr lang="es-419" sz="2400" dirty="0">
              <a:latin typeface="Century Gothic" panose="020B0502020202020204" pitchFamily="34" charset="0"/>
            </a:endParaRPr>
          </a:p>
          <a:p>
            <a:pPr marL="457200" lvl="0" indent="-457200">
              <a:buFont typeface="+mj-lt"/>
              <a:buAutoNum type="alphaLcParenR"/>
            </a:pPr>
            <a:r>
              <a:rPr lang="es-419" sz="2400" dirty="0">
                <a:latin typeface="Century Gothic" panose="020B0502020202020204" pitchFamily="34" charset="0"/>
              </a:rPr>
              <a:t>Verdadero</a:t>
            </a:r>
          </a:p>
          <a:p>
            <a:pPr marL="457200" lvl="0" indent="-457200">
              <a:buFont typeface="+mj-lt"/>
              <a:buAutoNum type="alphaLcParenR"/>
            </a:pPr>
            <a:r>
              <a:rPr lang="es-419" sz="2400" dirty="0" err="1">
                <a:latin typeface="Century Gothic" panose="020B0502020202020204" pitchFamily="34" charset="0"/>
              </a:rPr>
              <a:t>Faslso</a:t>
            </a:r>
            <a:endParaRPr lang="es-ES" sz="2400" dirty="0">
              <a:latin typeface="Century Gothic" panose="020B0502020202020204" pitchFamily="34" charset="0"/>
            </a:endParaRPr>
          </a:p>
          <a:p>
            <a:pPr marL="342900" indent="-342900">
              <a:buFont typeface="+mj-lt"/>
              <a:buAutoNum type="arabicPeriod"/>
            </a:pPr>
            <a:endParaRPr lang="es-CO" sz="2400" dirty="0"/>
          </a:p>
        </p:txBody>
      </p:sp>
    </p:spTree>
    <p:extLst>
      <p:ext uri="{BB962C8B-B14F-4D97-AF65-F5344CB8AC3E}">
        <p14:creationId xmlns:p14="http://schemas.microsoft.com/office/powerpoint/2010/main" val="32288505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CO" dirty="0"/>
              <a:t>Agenda</a:t>
            </a:r>
          </a:p>
        </p:txBody>
      </p:sp>
      <p:sp>
        <p:nvSpPr>
          <p:cNvPr id="3" name="Marcador de contenido 2"/>
          <p:cNvSpPr>
            <a:spLocks noGrp="1"/>
          </p:cNvSpPr>
          <p:nvPr>
            <p:ph idx="1"/>
          </p:nvPr>
        </p:nvSpPr>
        <p:spPr/>
        <p:txBody>
          <a:bodyPr/>
          <a:lstStyle/>
          <a:p>
            <a:pPr>
              <a:buClr>
                <a:srgbClr val="92D050"/>
              </a:buClr>
              <a:buFont typeface="Wingdings" panose="05000000000000000000" pitchFamily="2" charset="2"/>
              <a:buChar char="q"/>
            </a:pPr>
            <a:r>
              <a:rPr lang="es-CO" sz="2800" dirty="0"/>
              <a:t>Herramientas de productividad</a:t>
            </a:r>
          </a:p>
          <a:p>
            <a:pPr>
              <a:buClr>
                <a:srgbClr val="92D050"/>
              </a:buClr>
              <a:buFont typeface="Wingdings" panose="05000000000000000000" pitchFamily="2" charset="2"/>
              <a:buChar char="q"/>
            </a:pPr>
            <a:r>
              <a:rPr lang="es-CO" sz="2800" dirty="0"/>
              <a:t>Big Data</a:t>
            </a:r>
          </a:p>
          <a:p>
            <a:pPr>
              <a:buClr>
                <a:srgbClr val="92D050"/>
              </a:buClr>
              <a:buFont typeface="Wingdings" panose="05000000000000000000" pitchFamily="2" charset="2"/>
              <a:buChar char="q"/>
            </a:pPr>
            <a:r>
              <a:rPr lang="es-CO" sz="2800" b="1" dirty="0"/>
              <a:t>NoSQL</a:t>
            </a:r>
          </a:p>
          <a:p>
            <a:pPr>
              <a:buClr>
                <a:srgbClr val="92D050"/>
              </a:buClr>
              <a:buFont typeface="Wingdings" panose="05000000000000000000" pitchFamily="2" charset="2"/>
              <a:buChar char="q"/>
            </a:pPr>
            <a:r>
              <a:rPr lang="es-CO" sz="2800" dirty="0"/>
              <a:t>Arquitectura Lambda</a:t>
            </a:r>
          </a:p>
          <a:p>
            <a:pPr>
              <a:buClr>
                <a:srgbClr val="92D050"/>
              </a:buClr>
              <a:buFont typeface="Wingdings" panose="05000000000000000000" pitchFamily="2" charset="2"/>
              <a:buChar char="q"/>
            </a:pPr>
            <a:r>
              <a:rPr lang="es-CO" sz="2800" dirty="0"/>
              <a:t>Ecosistema </a:t>
            </a:r>
            <a:r>
              <a:rPr lang="es-CO" sz="2800" dirty="0" err="1"/>
              <a:t>BigData</a:t>
            </a:r>
            <a:endParaRPr lang="es-CO" sz="2800" dirty="0"/>
          </a:p>
          <a:p>
            <a:endParaRPr lang="es-CO" sz="2800" dirty="0"/>
          </a:p>
        </p:txBody>
      </p:sp>
    </p:spTree>
    <p:extLst>
      <p:ext uri="{BB962C8B-B14F-4D97-AF65-F5344CB8AC3E}">
        <p14:creationId xmlns:p14="http://schemas.microsoft.com/office/powerpoint/2010/main" val="31494063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4638"/>
            <a:ext cx="5126360" cy="1143000"/>
          </a:xfrm>
        </p:spPr>
        <p:txBody>
          <a:bodyPr/>
          <a:lstStyle/>
          <a:p>
            <a:pPr algn="l"/>
            <a:r>
              <a:rPr lang="es-CO" dirty="0"/>
              <a:t>Introducción</a:t>
            </a:r>
          </a:p>
        </p:txBody>
      </p:sp>
      <p:sp>
        <p:nvSpPr>
          <p:cNvPr id="5" name="CuadroTexto 4">
            <a:extLst>
              <a:ext uri="{FF2B5EF4-FFF2-40B4-BE49-F238E27FC236}">
                <a16:creationId xmlns:a16="http://schemas.microsoft.com/office/drawing/2014/main" id="{83ADCB2E-FCB5-4974-B666-40609E13001B}"/>
              </a:ext>
            </a:extLst>
          </p:cNvPr>
          <p:cNvSpPr txBox="1"/>
          <p:nvPr/>
        </p:nvSpPr>
        <p:spPr>
          <a:xfrm>
            <a:off x="609601" y="1772816"/>
            <a:ext cx="9878887" cy="4093428"/>
          </a:xfrm>
          <a:prstGeom prst="rect">
            <a:avLst/>
          </a:prstGeom>
          <a:noFill/>
        </p:spPr>
        <p:txBody>
          <a:bodyPr wrap="square" rtlCol="0">
            <a:spAutoFit/>
          </a:bodyPr>
          <a:lstStyle/>
          <a:p>
            <a:pPr algn="just"/>
            <a:r>
              <a:rPr lang="es-ES" sz="2000" dirty="0"/>
              <a:t>El término </a:t>
            </a:r>
            <a:r>
              <a:rPr lang="es-ES" sz="2000" i="1" dirty="0"/>
              <a:t>No Solo SQL (NoSQL)</a:t>
            </a:r>
            <a:r>
              <a:rPr lang="es-ES" sz="2000" dirty="0"/>
              <a:t> se refiere a la tecnología utilizada para desarrollar bases de datos no relacionales de nueva generación con alta escalabilidad y tolerancia a errores.   – Símbolo utilizado para representar una base de datos NoSQL.</a:t>
            </a:r>
          </a:p>
          <a:p>
            <a:pPr algn="just"/>
            <a:endParaRPr lang="es-ES" sz="2000" dirty="0"/>
          </a:p>
          <a:p>
            <a:pPr marL="342900" lvl="0" indent="-342900">
              <a:buFont typeface="Arial" panose="020B0604020202020204" pitchFamily="34" charset="0"/>
              <a:buChar char="•"/>
            </a:pPr>
            <a:r>
              <a:rPr lang="es-ES" sz="2000" dirty="0"/>
              <a:t>Modelo de datos sin esquema </a:t>
            </a:r>
          </a:p>
          <a:p>
            <a:pPr marL="342900" lvl="0" indent="-342900">
              <a:buFont typeface="Arial" panose="020B0604020202020204" pitchFamily="34" charset="0"/>
              <a:buChar char="•"/>
            </a:pPr>
            <a:r>
              <a:rPr lang="es-ES" sz="2000" dirty="0"/>
              <a:t>Escalabilidad horizontal en lugar de escalabilidad vertical </a:t>
            </a:r>
          </a:p>
          <a:p>
            <a:pPr marL="342900" lvl="0" indent="-342900">
              <a:buFont typeface="Arial" panose="020B0604020202020204" pitchFamily="34" charset="0"/>
              <a:buChar char="•"/>
            </a:pPr>
            <a:r>
              <a:rPr lang="es-ES" sz="2000" dirty="0"/>
              <a:t>Alta disponibilidad:  </a:t>
            </a:r>
          </a:p>
          <a:p>
            <a:pPr marL="342900" lvl="0" indent="-342900">
              <a:buFont typeface="Arial" panose="020B0604020202020204" pitchFamily="34" charset="0"/>
              <a:buChar char="•"/>
            </a:pPr>
            <a:r>
              <a:rPr lang="es-ES" sz="2000" dirty="0"/>
              <a:t>Menores costos operativos </a:t>
            </a:r>
          </a:p>
          <a:p>
            <a:pPr marL="342900" lvl="0" indent="-342900">
              <a:buFont typeface="Arial" panose="020B0604020202020204" pitchFamily="34" charset="0"/>
              <a:buChar char="•"/>
            </a:pPr>
            <a:r>
              <a:rPr lang="es-ES" sz="2000" dirty="0"/>
              <a:t>Compatible con BASE, no con ACIDCAP </a:t>
            </a:r>
          </a:p>
          <a:p>
            <a:pPr marL="342900" lvl="0" indent="-342900">
              <a:buFont typeface="Arial" panose="020B0604020202020204" pitchFamily="34" charset="0"/>
              <a:buChar char="•"/>
            </a:pPr>
            <a:r>
              <a:rPr lang="es-ES" sz="2000" dirty="0" err="1"/>
              <a:t>Autosharding</a:t>
            </a:r>
            <a:r>
              <a:rPr lang="es-ES" sz="2000" dirty="0"/>
              <a:t> y replicación: </a:t>
            </a:r>
          </a:p>
          <a:p>
            <a:pPr marL="342900" lvl="0" indent="-342900">
              <a:buFont typeface="Arial" panose="020B0604020202020204" pitchFamily="34" charset="0"/>
              <a:buChar char="•"/>
            </a:pPr>
            <a:r>
              <a:rPr lang="es-ES" sz="2000" dirty="0"/>
              <a:t>Acceso a los datos determinado por API: </a:t>
            </a:r>
          </a:p>
          <a:p>
            <a:pPr marL="342900" lvl="0" indent="-342900">
              <a:buFont typeface="Arial" panose="020B0604020202020204" pitchFamily="34" charset="0"/>
              <a:buChar char="•"/>
            </a:pPr>
            <a:r>
              <a:rPr lang="es-ES" sz="2000" dirty="0"/>
              <a:t>Soporte distribuido para consultas: </a:t>
            </a:r>
          </a:p>
          <a:p>
            <a:pPr marL="342900" lvl="0" indent="-342900">
              <a:buFont typeface="Arial" panose="020B0604020202020204" pitchFamily="34" charset="0"/>
              <a:buChar char="•"/>
            </a:pPr>
            <a:r>
              <a:rPr lang="es-ES" sz="2000" dirty="0"/>
              <a:t>Persistencia políglota: </a:t>
            </a:r>
          </a:p>
        </p:txBody>
      </p:sp>
    </p:spTree>
    <p:extLst>
      <p:ext uri="{BB962C8B-B14F-4D97-AF65-F5344CB8AC3E}">
        <p14:creationId xmlns:p14="http://schemas.microsoft.com/office/powerpoint/2010/main" val="21455060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4638"/>
            <a:ext cx="5126360" cy="1143000"/>
          </a:xfrm>
        </p:spPr>
        <p:txBody>
          <a:bodyPr/>
          <a:lstStyle/>
          <a:p>
            <a:pPr algn="l"/>
            <a:r>
              <a:rPr lang="es-CO" dirty="0"/>
              <a:t>Llave - valor</a:t>
            </a:r>
          </a:p>
        </p:txBody>
      </p:sp>
      <p:sp>
        <p:nvSpPr>
          <p:cNvPr id="5" name="CuadroTexto 4">
            <a:extLst>
              <a:ext uri="{FF2B5EF4-FFF2-40B4-BE49-F238E27FC236}">
                <a16:creationId xmlns:a16="http://schemas.microsoft.com/office/drawing/2014/main" id="{83ADCB2E-FCB5-4974-B666-40609E13001B}"/>
              </a:ext>
            </a:extLst>
          </p:cNvPr>
          <p:cNvSpPr txBox="1"/>
          <p:nvPr/>
        </p:nvSpPr>
        <p:spPr>
          <a:xfrm>
            <a:off x="609601" y="1772816"/>
            <a:ext cx="8294711" cy="4093428"/>
          </a:xfrm>
          <a:prstGeom prst="rect">
            <a:avLst/>
          </a:prstGeom>
          <a:noFill/>
        </p:spPr>
        <p:txBody>
          <a:bodyPr wrap="square" rtlCol="0">
            <a:spAutoFit/>
          </a:bodyPr>
          <a:lstStyle/>
          <a:p>
            <a:pPr algn="just"/>
            <a:r>
              <a:rPr lang="es-ES" sz="2000" dirty="0"/>
              <a:t>Los dispositivos de almacenamiento del tipo llave-valor (</a:t>
            </a:r>
            <a:r>
              <a:rPr lang="es-ES" sz="2000" dirty="0" err="1"/>
              <a:t>key-value</a:t>
            </a:r>
            <a:r>
              <a:rPr lang="es-ES" sz="2000" dirty="0"/>
              <a:t>) almacenan los datos como parejas de una llave y su valor correspondiente, que funcionan como tablas hash. </a:t>
            </a:r>
          </a:p>
          <a:p>
            <a:pPr algn="just"/>
            <a:endParaRPr lang="es-ES" sz="2000" dirty="0"/>
          </a:p>
          <a:p>
            <a:pPr marL="342900" lvl="0" indent="-342900">
              <a:buFont typeface="Arial" panose="020B0604020202020204" pitchFamily="34" charset="0"/>
              <a:buChar char="•"/>
            </a:pPr>
            <a:r>
              <a:rPr lang="es-ES" sz="2000" dirty="0"/>
              <a:t>La tabla es una lista de valores identificado con una llave. </a:t>
            </a:r>
          </a:p>
          <a:p>
            <a:pPr marL="342900" lvl="0" indent="-342900">
              <a:buFont typeface="Arial" panose="020B0604020202020204" pitchFamily="34" charset="0"/>
              <a:buChar char="•"/>
            </a:pPr>
            <a:r>
              <a:rPr lang="es-ES" sz="2000" dirty="0"/>
              <a:t>El valor no es visible en esencia es BLOB. </a:t>
            </a:r>
          </a:p>
          <a:p>
            <a:pPr marL="342900" lvl="0" indent="-342900">
              <a:buFont typeface="Arial" panose="020B0604020202020204" pitchFamily="34" charset="0"/>
              <a:buChar char="•"/>
            </a:pPr>
            <a:r>
              <a:rPr lang="es-ES" sz="2000" dirty="0"/>
              <a:t>El valor almacenado puede ser cualquier dato agregado</a:t>
            </a:r>
          </a:p>
          <a:p>
            <a:pPr marL="342900" lvl="0" indent="-342900">
              <a:buFont typeface="Arial" panose="020B0604020202020204" pitchFamily="34" charset="0"/>
              <a:buChar char="•"/>
            </a:pPr>
            <a:r>
              <a:rPr lang="es-ES" sz="2000" dirty="0"/>
              <a:t>Únicamente se pueden buscar los valores por medio de las llaves </a:t>
            </a:r>
          </a:p>
          <a:p>
            <a:pPr marL="342900" lvl="0" indent="-342900">
              <a:buFont typeface="Arial" panose="020B0604020202020204" pitchFamily="34" charset="0"/>
              <a:buChar char="•"/>
            </a:pPr>
            <a:endParaRPr lang="es-ES" sz="2000" dirty="0"/>
          </a:p>
          <a:p>
            <a:pPr lvl="0"/>
            <a:r>
              <a:rPr lang="es-ES" sz="2000" dirty="0"/>
              <a:t>A tener en cuenta:</a:t>
            </a:r>
          </a:p>
          <a:p>
            <a:pPr marL="342900" lvl="0" indent="-342900">
              <a:buFont typeface="Arial" panose="020B0604020202020204" pitchFamily="34" charset="0"/>
              <a:buChar char="•"/>
            </a:pPr>
            <a:r>
              <a:rPr lang="es-ES" sz="2000" dirty="0"/>
              <a:t>No es posible hacer actualizaciones parciales</a:t>
            </a:r>
          </a:p>
          <a:p>
            <a:pPr marL="342900" lvl="0" indent="-342900">
              <a:buFont typeface="Arial" panose="020B0604020202020204" pitchFamily="34" charset="0"/>
              <a:buChar char="•"/>
            </a:pPr>
            <a:r>
              <a:rPr lang="es-ES" sz="2000" dirty="0"/>
              <a:t>Son las mas rápidas</a:t>
            </a:r>
          </a:p>
          <a:p>
            <a:pPr marL="342900" lvl="0" indent="-342900">
              <a:buFont typeface="Arial" panose="020B0604020202020204" pitchFamily="34" charset="0"/>
              <a:buChar char="•"/>
            </a:pPr>
            <a:r>
              <a:rPr lang="es-ES" sz="2000" dirty="0"/>
              <a:t>Las llaves deben ser únicas y es parte clave del modelo de datos</a:t>
            </a:r>
          </a:p>
        </p:txBody>
      </p:sp>
      <p:pic>
        <p:nvPicPr>
          <p:cNvPr id="3" name="Imagen 2">
            <a:extLst>
              <a:ext uri="{FF2B5EF4-FFF2-40B4-BE49-F238E27FC236}">
                <a16:creationId xmlns:a16="http://schemas.microsoft.com/office/drawing/2014/main" id="{0A8E17EA-3D3D-4CFB-8963-14B8EC7FC879}"/>
              </a:ext>
            </a:extLst>
          </p:cNvPr>
          <p:cNvPicPr>
            <a:picLocks noChangeAspect="1"/>
          </p:cNvPicPr>
          <p:nvPr/>
        </p:nvPicPr>
        <p:blipFill rotWithShape="1">
          <a:blip r:embed="rId3"/>
          <a:srcRect r="73559"/>
          <a:stretch/>
        </p:blipFill>
        <p:spPr>
          <a:xfrm>
            <a:off x="8904312" y="568579"/>
            <a:ext cx="1757904" cy="2408473"/>
          </a:xfrm>
          <a:prstGeom prst="rect">
            <a:avLst/>
          </a:prstGeom>
        </p:spPr>
      </p:pic>
    </p:spTree>
    <p:extLst>
      <p:ext uri="{BB962C8B-B14F-4D97-AF65-F5344CB8AC3E}">
        <p14:creationId xmlns:p14="http://schemas.microsoft.com/office/powerpoint/2010/main" val="1311435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4638"/>
            <a:ext cx="5126360" cy="1143000"/>
          </a:xfrm>
        </p:spPr>
        <p:txBody>
          <a:bodyPr/>
          <a:lstStyle/>
          <a:p>
            <a:pPr algn="l"/>
            <a:r>
              <a:rPr lang="es-CO" dirty="0"/>
              <a:t>Documental</a:t>
            </a:r>
          </a:p>
        </p:txBody>
      </p:sp>
      <p:sp>
        <p:nvSpPr>
          <p:cNvPr id="5" name="CuadroTexto 4">
            <a:extLst>
              <a:ext uri="{FF2B5EF4-FFF2-40B4-BE49-F238E27FC236}">
                <a16:creationId xmlns:a16="http://schemas.microsoft.com/office/drawing/2014/main" id="{83ADCB2E-FCB5-4974-B666-40609E13001B}"/>
              </a:ext>
            </a:extLst>
          </p:cNvPr>
          <p:cNvSpPr txBox="1"/>
          <p:nvPr/>
        </p:nvSpPr>
        <p:spPr>
          <a:xfrm>
            <a:off x="609601" y="1772816"/>
            <a:ext cx="8294711" cy="4401205"/>
          </a:xfrm>
          <a:prstGeom prst="rect">
            <a:avLst/>
          </a:prstGeom>
          <a:noFill/>
        </p:spPr>
        <p:txBody>
          <a:bodyPr wrap="square" rtlCol="0">
            <a:spAutoFit/>
          </a:bodyPr>
          <a:lstStyle/>
          <a:p>
            <a:pPr algn="just"/>
            <a:r>
              <a:rPr lang="es-ES" sz="2000" dirty="0"/>
              <a:t>Los dispositivos de almacenamiento de tipo documento también almacenan los datos como parejas llave-valor (</a:t>
            </a:r>
            <a:r>
              <a:rPr lang="es-ES" sz="2000" dirty="0" err="1"/>
              <a:t>key-value</a:t>
            </a:r>
            <a:r>
              <a:rPr lang="es-ES" sz="2000" dirty="0"/>
              <a:t>). Sin embargo, el valor almacenado es un documento que puede tener una estructura anidada compleja (XML o JSON)</a:t>
            </a:r>
          </a:p>
          <a:p>
            <a:pPr algn="just"/>
            <a:endParaRPr lang="es-ES" sz="2000" dirty="0"/>
          </a:p>
          <a:p>
            <a:pPr marL="342900" lvl="0" indent="-342900">
              <a:buFont typeface="Arial" panose="020B0604020202020204" pitchFamily="34" charset="0"/>
              <a:buChar char="•"/>
            </a:pPr>
            <a:r>
              <a:rPr lang="es-ES" sz="2000" dirty="0"/>
              <a:t>Cada documento puede tener un esquema distinto. </a:t>
            </a:r>
          </a:p>
          <a:p>
            <a:pPr marL="342900" lvl="0" indent="-342900">
              <a:buFont typeface="Arial" panose="020B0604020202020204" pitchFamily="34" charset="0"/>
              <a:buChar char="•"/>
            </a:pPr>
            <a:r>
              <a:rPr lang="es-ES" sz="2000" dirty="0"/>
              <a:t>Compatibilidad flexible con esquemas</a:t>
            </a:r>
          </a:p>
          <a:p>
            <a:pPr marL="342900" lvl="0" indent="-342900">
              <a:buFont typeface="Arial" panose="020B0604020202020204" pitchFamily="34" charset="0"/>
              <a:buChar char="•"/>
            </a:pPr>
            <a:r>
              <a:rPr lang="es-ES" sz="2000" dirty="0"/>
              <a:t>Los dispositivos de almacenamiento de tipo documento tienen en el valor almacenado es autodescriptivo</a:t>
            </a:r>
          </a:p>
          <a:p>
            <a:pPr marL="342900" lvl="0" indent="-342900">
              <a:buFont typeface="Arial" panose="020B0604020202020204" pitchFamily="34" charset="0"/>
              <a:buChar char="•"/>
            </a:pPr>
            <a:r>
              <a:rPr lang="es-ES" sz="2000" dirty="0"/>
              <a:t>se puede deducir el esquema a partir de la estructura del valor </a:t>
            </a:r>
          </a:p>
          <a:p>
            <a:pPr marL="342900" lvl="0" indent="-342900">
              <a:buFont typeface="Arial" panose="020B0604020202020204" pitchFamily="34" charset="0"/>
              <a:buChar char="•"/>
            </a:pPr>
            <a:r>
              <a:rPr lang="es-ES" sz="2000" dirty="0"/>
              <a:t>una operación de selección puede referirse a un campo al interior del valor agregado </a:t>
            </a:r>
          </a:p>
          <a:p>
            <a:pPr marL="342900" lvl="0" indent="-342900">
              <a:buFont typeface="Arial" panose="020B0604020202020204" pitchFamily="34" charset="0"/>
              <a:buChar char="•"/>
            </a:pPr>
            <a:r>
              <a:rPr lang="es-ES" sz="2000" dirty="0"/>
              <a:t>existe compatibilidad con las actualizaciones parciales; se puede actualizar un subconjunto del valor agregado </a:t>
            </a:r>
          </a:p>
        </p:txBody>
      </p:sp>
      <p:pic>
        <p:nvPicPr>
          <p:cNvPr id="3" name="Imagen 2">
            <a:extLst>
              <a:ext uri="{FF2B5EF4-FFF2-40B4-BE49-F238E27FC236}">
                <a16:creationId xmlns:a16="http://schemas.microsoft.com/office/drawing/2014/main" id="{0A8E17EA-3D3D-4CFB-8963-14B8EC7FC879}"/>
              </a:ext>
            </a:extLst>
          </p:cNvPr>
          <p:cNvPicPr>
            <a:picLocks noChangeAspect="1"/>
          </p:cNvPicPr>
          <p:nvPr/>
        </p:nvPicPr>
        <p:blipFill rotWithShape="1">
          <a:blip r:embed="rId3"/>
          <a:srcRect l="25994" r="49095"/>
          <a:stretch/>
        </p:blipFill>
        <p:spPr>
          <a:xfrm>
            <a:off x="8904312" y="568579"/>
            <a:ext cx="1656184" cy="2408473"/>
          </a:xfrm>
          <a:prstGeom prst="rect">
            <a:avLst/>
          </a:prstGeom>
        </p:spPr>
      </p:pic>
    </p:spTree>
    <p:extLst>
      <p:ext uri="{BB962C8B-B14F-4D97-AF65-F5344CB8AC3E}">
        <p14:creationId xmlns:p14="http://schemas.microsoft.com/office/powerpoint/2010/main" val="35764720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4638"/>
            <a:ext cx="5126360" cy="1143000"/>
          </a:xfrm>
        </p:spPr>
        <p:txBody>
          <a:bodyPr/>
          <a:lstStyle/>
          <a:p>
            <a:pPr algn="l"/>
            <a:r>
              <a:rPr lang="es-CO" dirty="0"/>
              <a:t>Columnar</a:t>
            </a:r>
          </a:p>
        </p:txBody>
      </p:sp>
      <p:sp>
        <p:nvSpPr>
          <p:cNvPr id="5" name="CuadroTexto 4">
            <a:extLst>
              <a:ext uri="{FF2B5EF4-FFF2-40B4-BE49-F238E27FC236}">
                <a16:creationId xmlns:a16="http://schemas.microsoft.com/office/drawing/2014/main" id="{83ADCB2E-FCB5-4974-B666-40609E13001B}"/>
              </a:ext>
            </a:extLst>
          </p:cNvPr>
          <p:cNvSpPr txBox="1"/>
          <p:nvPr/>
        </p:nvSpPr>
        <p:spPr>
          <a:xfrm>
            <a:off x="609601" y="1772816"/>
            <a:ext cx="8294711" cy="3477875"/>
          </a:xfrm>
          <a:prstGeom prst="rect">
            <a:avLst/>
          </a:prstGeom>
          <a:noFill/>
        </p:spPr>
        <p:txBody>
          <a:bodyPr wrap="square" rtlCol="0">
            <a:spAutoFit/>
          </a:bodyPr>
          <a:lstStyle/>
          <a:p>
            <a:r>
              <a:rPr lang="es-ES" sz="2000" dirty="0"/>
              <a:t>Los dispositivos de almacenamiento basados en columnas almacenan datos de forma similar a una base de datos relacional. Cada columna en si puede estar compuesta por un conjunto de columnas relacionadas, a lo que se le conoce como super columna. </a:t>
            </a:r>
          </a:p>
          <a:p>
            <a:pPr algn="just"/>
            <a:endParaRPr lang="es-ES" sz="2000" dirty="0"/>
          </a:p>
          <a:p>
            <a:pPr marL="342900" lvl="0" indent="-342900">
              <a:buFont typeface="Arial" panose="020B0604020202020204" pitchFamily="34" charset="0"/>
              <a:buChar char="•"/>
            </a:pPr>
            <a:r>
              <a:rPr lang="es-ES" sz="2000" dirty="0"/>
              <a:t>Cada super columna puede contener un número arbitrario de columnas </a:t>
            </a:r>
          </a:p>
          <a:p>
            <a:pPr marL="342900" lvl="0" indent="-342900">
              <a:buFont typeface="Arial" panose="020B0604020202020204" pitchFamily="34" charset="0"/>
              <a:buChar char="•"/>
            </a:pPr>
            <a:r>
              <a:rPr lang="es-ES" sz="2000" dirty="0"/>
              <a:t>Cada fila está compuesta por múltiples familias de columnas y puede tener un conjunto de columnas distinto, lo que refleja una compatibilidad flexible con esquemas. </a:t>
            </a:r>
          </a:p>
          <a:p>
            <a:pPr marL="342900" lvl="0" indent="-342900">
              <a:buFont typeface="Arial" panose="020B0604020202020204" pitchFamily="34" charset="0"/>
              <a:buChar char="•"/>
            </a:pPr>
            <a:r>
              <a:rPr lang="es-ES" sz="2000" dirty="0"/>
              <a:t>Cada fila está identificada por una clave de fila. </a:t>
            </a:r>
          </a:p>
        </p:txBody>
      </p:sp>
      <p:pic>
        <p:nvPicPr>
          <p:cNvPr id="3" name="Imagen 2">
            <a:extLst>
              <a:ext uri="{FF2B5EF4-FFF2-40B4-BE49-F238E27FC236}">
                <a16:creationId xmlns:a16="http://schemas.microsoft.com/office/drawing/2014/main" id="{0A8E17EA-3D3D-4CFB-8963-14B8EC7FC879}"/>
              </a:ext>
            </a:extLst>
          </p:cNvPr>
          <p:cNvPicPr>
            <a:picLocks noChangeAspect="1"/>
          </p:cNvPicPr>
          <p:nvPr/>
        </p:nvPicPr>
        <p:blipFill rotWithShape="1">
          <a:blip r:embed="rId3"/>
          <a:srcRect l="50000" r="25089"/>
          <a:stretch/>
        </p:blipFill>
        <p:spPr>
          <a:xfrm>
            <a:off x="8904312" y="568579"/>
            <a:ext cx="1656184" cy="2408473"/>
          </a:xfrm>
          <a:prstGeom prst="rect">
            <a:avLst/>
          </a:prstGeom>
        </p:spPr>
      </p:pic>
    </p:spTree>
    <p:extLst>
      <p:ext uri="{BB962C8B-B14F-4D97-AF65-F5344CB8AC3E}">
        <p14:creationId xmlns:p14="http://schemas.microsoft.com/office/powerpoint/2010/main" val="3262385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4638"/>
            <a:ext cx="5126360" cy="1143000"/>
          </a:xfrm>
        </p:spPr>
        <p:txBody>
          <a:bodyPr/>
          <a:lstStyle/>
          <a:p>
            <a:pPr algn="l"/>
            <a:r>
              <a:rPr lang="es-CO" dirty="0"/>
              <a:t>Tipos de datos</a:t>
            </a:r>
          </a:p>
        </p:txBody>
      </p:sp>
      <p:sp>
        <p:nvSpPr>
          <p:cNvPr id="7" name="Cilindro 6">
            <a:extLst>
              <a:ext uri="{FF2B5EF4-FFF2-40B4-BE49-F238E27FC236}">
                <a16:creationId xmlns:a16="http://schemas.microsoft.com/office/drawing/2014/main" id="{60532DE1-5498-4873-BB2F-20D30FB85526}"/>
              </a:ext>
            </a:extLst>
          </p:cNvPr>
          <p:cNvSpPr/>
          <p:nvPr/>
        </p:nvSpPr>
        <p:spPr>
          <a:xfrm>
            <a:off x="998750" y="2295265"/>
            <a:ext cx="2174031" cy="16561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Bases de datos</a:t>
            </a:r>
          </a:p>
        </p:txBody>
      </p:sp>
      <p:pic>
        <p:nvPicPr>
          <p:cNvPr id="4104" name="Picture 8" descr="Imagen relacionada">
            <a:extLst>
              <a:ext uri="{FF2B5EF4-FFF2-40B4-BE49-F238E27FC236}">
                <a16:creationId xmlns:a16="http://schemas.microsoft.com/office/drawing/2014/main" id="{EE608DF4-1BFD-4E1A-A6E8-3B9C0EF003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351"/>
          <a:stretch/>
        </p:blipFill>
        <p:spPr bwMode="auto">
          <a:xfrm>
            <a:off x="7634466" y="1417639"/>
            <a:ext cx="1892340" cy="3523530"/>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id="{0EB758A6-3818-4EFC-9957-4BC8EBCB3234}"/>
              </a:ext>
            </a:extLst>
          </p:cNvPr>
          <p:cNvPicPr>
            <a:picLocks noChangeAspect="1"/>
          </p:cNvPicPr>
          <p:nvPr/>
        </p:nvPicPr>
        <p:blipFill>
          <a:blip r:embed="rId4"/>
          <a:stretch>
            <a:fillRect/>
          </a:stretch>
        </p:blipFill>
        <p:spPr>
          <a:xfrm>
            <a:off x="5081392" y="2141023"/>
            <a:ext cx="2174031" cy="1473245"/>
          </a:xfrm>
          <a:prstGeom prst="rect">
            <a:avLst/>
          </a:prstGeom>
        </p:spPr>
      </p:pic>
      <p:pic>
        <p:nvPicPr>
          <p:cNvPr id="17" name="Imagen 16">
            <a:extLst>
              <a:ext uri="{FF2B5EF4-FFF2-40B4-BE49-F238E27FC236}">
                <a16:creationId xmlns:a16="http://schemas.microsoft.com/office/drawing/2014/main" id="{78703AA8-6B47-408A-818A-CDD4F1D7F080}"/>
              </a:ext>
            </a:extLst>
          </p:cNvPr>
          <p:cNvPicPr>
            <a:picLocks noChangeAspect="1"/>
          </p:cNvPicPr>
          <p:nvPr/>
        </p:nvPicPr>
        <p:blipFill rotWithShape="1">
          <a:blip r:embed="rId5"/>
          <a:srcRect l="17699" r="16563"/>
          <a:stretch/>
        </p:blipFill>
        <p:spPr>
          <a:xfrm>
            <a:off x="4526993" y="3165677"/>
            <a:ext cx="1198862" cy="1024682"/>
          </a:xfrm>
          <a:prstGeom prst="rect">
            <a:avLst/>
          </a:prstGeom>
        </p:spPr>
      </p:pic>
      <p:pic>
        <p:nvPicPr>
          <p:cNvPr id="18" name="Imagen 17">
            <a:extLst>
              <a:ext uri="{FF2B5EF4-FFF2-40B4-BE49-F238E27FC236}">
                <a16:creationId xmlns:a16="http://schemas.microsoft.com/office/drawing/2014/main" id="{D1A66F67-B202-463F-A28B-3CE55245EE6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674124" y="2589614"/>
            <a:ext cx="1452300" cy="1452300"/>
          </a:xfrm>
          <a:prstGeom prst="rect">
            <a:avLst/>
          </a:prstGeom>
        </p:spPr>
      </p:pic>
    </p:spTree>
    <p:extLst>
      <p:ext uri="{BB962C8B-B14F-4D97-AF65-F5344CB8AC3E}">
        <p14:creationId xmlns:p14="http://schemas.microsoft.com/office/powerpoint/2010/main" val="38156644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4638"/>
            <a:ext cx="5126360" cy="1143000"/>
          </a:xfrm>
        </p:spPr>
        <p:txBody>
          <a:bodyPr/>
          <a:lstStyle/>
          <a:p>
            <a:pPr algn="l"/>
            <a:r>
              <a:rPr lang="es-CO" dirty="0"/>
              <a:t>Grafos</a:t>
            </a:r>
          </a:p>
        </p:txBody>
      </p:sp>
      <p:sp>
        <p:nvSpPr>
          <p:cNvPr id="5" name="CuadroTexto 4">
            <a:extLst>
              <a:ext uri="{FF2B5EF4-FFF2-40B4-BE49-F238E27FC236}">
                <a16:creationId xmlns:a16="http://schemas.microsoft.com/office/drawing/2014/main" id="{83ADCB2E-FCB5-4974-B666-40609E13001B}"/>
              </a:ext>
            </a:extLst>
          </p:cNvPr>
          <p:cNvSpPr txBox="1"/>
          <p:nvPr/>
        </p:nvSpPr>
        <p:spPr>
          <a:xfrm>
            <a:off x="609601" y="1772816"/>
            <a:ext cx="8294711" cy="5016758"/>
          </a:xfrm>
          <a:prstGeom prst="rect">
            <a:avLst/>
          </a:prstGeom>
          <a:noFill/>
        </p:spPr>
        <p:txBody>
          <a:bodyPr wrap="square" rtlCol="0">
            <a:spAutoFit/>
          </a:bodyPr>
          <a:lstStyle/>
          <a:p>
            <a:r>
              <a:rPr lang="es-ES" sz="2000" dirty="0"/>
              <a:t>Los dispositivos de almacenamiento de tipo grafo son utilizados para dar continuidad a las entidades interconectadas. </a:t>
            </a:r>
          </a:p>
          <a:p>
            <a:pPr algn="just"/>
            <a:endParaRPr lang="es-ES" sz="2000" dirty="0"/>
          </a:p>
          <a:p>
            <a:pPr marL="342900" lvl="0" indent="-342900">
              <a:buFont typeface="Arial" panose="020B0604020202020204" pitchFamily="34" charset="0"/>
              <a:buChar char="•"/>
            </a:pPr>
            <a:r>
              <a:rPr lang="es-ES" sz="2000" dirty="0"/>
              <a:t>Las entidades son almacenadas como nodos</a:t>
            </a:r>
          </a:p>
          <a:p>
            <a:pPr marL="342900" lvl="0" indent="-342900">
              <a:buFont typeface="Arial" panose="020B0604020202020204" pitchFamily="34" charset="0"/>
              <a:buChar char="•"/>
            </a:pPr>
            <a:r>
              <a:rPr lang="es-ES" sz="2000" dirty="0"/>
              <a:t>Entre los nodos puede existir más de un tipo de enlace por medio de múltiples ejes. </a:t>
            </a:r>
          </a:p>
          <a:p>
            <a:pPr marL="342900" lvl="0" indent="-342900">
              <a:buFont typeface="Arial" panose="020B0604020202020204" pitchFamily="34" charset="0"/>
              <a:buChar char="•"/>
            </a:pPr>
            <a:r>
              <a:rPr lang="es-ES" sz="2000" dirty="0"/>
              <a:t>Cada nodo puede tener datos de atributo como parejas llave-valor (</a:t>
            </a:r>
            <a:r>
              <a:rPr lang="es-ES" sz="2000" dirty="0" err="1"/>
              <a:t>key-value</a:t>
            </a:r>
            <a:r>
              <a:rPr lang="es-ES" sz="2000" dirty="0"/>
              <a:t>); por ejemplo, un nodo de cliente con atributos de ID, nombre y edad. </a:t>
            </a:r>
          </a:p>
          <a:p>
            <a:pPr marL="342900" indent="-342900">
              <a:buFont typeface="Arial" panose="020B0604020202020204" pitchFamily="34" charset="0"/>
              <a:buChar char="•"/>
            </a:pPr>
            <a:r>
              <a:rPr lang="es-ES" sz="2000" dirty="0"/>
              <a:t>Los dispositivos de almacenamiento de tipo grafo generalmente permiten que se añadan nuevos tipos de nodos sin hacer cambios a la base de datos. También permiten que se definan links adicionales entre los nodos a medida que aparecen nuevos tipos de relaciones o nodos en la base de datos. </a:t>
            </a:r>
          </a:p>
          <a:p>
            <a:pPr marL="342900" lvl="0" indent="-342900">
              <a:buFont typeface="Arial" panose="020B0604020202020204" pitchFamily="34" charset="0"/>
              <a:buChar char="•"/>
            </a:pPr>
            <a:endParaRPr lang="es-ES" sz="2000" dirty="0"/>
          </a:p>
          <a:p>
            <a:pPr marL="342900" lvl="0" indent="-342900">
              <a:buFont typeface="Arial" panose="020B0604020202020204" pitchFamily="34" charset="0"/>
              <a:buChar char="•"/>
            </a:pPr>
            <a:endParaRPr lang="es-ES" sz="2000" dirty="0"/>
          </a:p>
        </p:txBody>
      </p:sp>
      <p:pic>
        <p:nvPicPr>
          <p:cNvPr id="3" name="Imagen 2">
            <a:extLst>
              <a:ext uri="{FF2B5EF4-FFF2-40B4-BE49-F238E27FC236}">
                <a16:creationId xmlns:a16="http://schemas.microsoft.com/office/drawing/2014/main" id="{0A8E17EA-3D3D-4CFB-8963-14B8EC7FC879}"/>
              </a:ext>
            </a:extLst>
          </p:cNvPr>
          <p:cNvPicPr>
            <a:picLocks noChangeAspect="1"/>
          </p:cNvPicPr>
          <p:nvPr/>
        </p:nvPicPr>
        <p:blipFill rotWithShape="1">
          <a:blip r:embed="rId3"/>
          <a:srcRect l="74733" t="4618" r="356" b="-4618"/>
          <a:stretch/>
        </p:blipFill>
        <p:spPr>
          <a:xfrm>
            <a:off x="8904312" y="568579"/>
            <a:ext cx="1656184" cy="2408473"/>
          </a:xfrm>
          <a:prstGeom prst="rect">
            <a:avLst/>
          </a:prstGeom>
        </p:spPr>
      </p:pic>
    </p:spTree>
    <p:extLst>
      <p:ext uri="{BB962C8B-B14F-4D97-AF65-F5344CB8AC3E}">
        <p14:creationId xmlns:p14="http://schemas.microsoft.com/office/powerpoint/2010/main" val="21151482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9014791" cy="1143000"/>
          </a:xfrm>
        </p:spPr>
        <p:txBody>
          <a:bodyPr/>
          <a:lstStyle/>
          <a:p>
            <a:pPr algn="l"/>
            <a:r>
              <a:rPr lang="es-CO" dirty="0"/>
              <a:t>¿Cuándo se deben usar?</a:t>
            </a:r>
          </a:p>
        </p:txBody>
      </p:sp>
      <p:graphicFrame>
        <p:nvGraphicFramePr>
          <p:cNvPr id="4" name="Tabla 3">
            <a:extLst>
              <a:ext uri="{FF2B5EF4-FFF2-40B4-BE49-F238E27FC236}">
                <a16:creationId xmlns:a16="http://schemas.microsoft.com/office/drawing/2014/main" id="{92035C57-E5DB-466B-9755-8D884B1640DE}"/>
              </a:ext>
            </a:extLst>
          </p:cNvPr>
          <p:cNvGraphicFramePr>
            <a:graphicFrameLocks noGrp="1"/>
          </p:cNvGraphicFramePr>
          <p:nvPr>
            <p:extLst>
              <p:ext uri="{D42A27DB-BD31-4B8C-83A1-F6EECF244321}">
                <p14:modId xmlns:p14="http://schemas.microsoft.com/office/powerpoint/2010/main" val="1064256937"/>
              </p:ext>
            </p:extLst>
          </p:nvPr>
        </p:nvGraphicFramePr>
        <p:xfrm>
          <a:off x="263352" y="1268760"/>
          <a:ext cx="11017224" cy="5369560"/>
        </p:xfrm>
        <a:graphic>
          <a:graphicData uri="http://schemas.openxmlformats.org/drawingml/2006/table">
            <a:tbl>
              <a:tblPr firstRow="1" bandRow="1">
                <a:tableStyleId>{5C22544A-7EE6-4342-B048-85BDC9FD1C3A}</a:tableStyleId>
              </a:tblPr>
              <a:tblGrid>
                <a:gridCol w="1404881">
                  <a:extLst>
                    <a:ext uri="{9D8B030D-6E8A-4147-A177-3AD203B41FA5}">
                      <a16:colId xmlns:a16="http://schemas.microsoft.com/office/drawing/2014/main" val="2326517334"/>
                    </a:ext>
                  </a:extLst>
                </a:gridCol>
                <a:gridCol w="4556493">
                  <a:extLst>
                    <a:ext uri="{9D8B030D-6E8A-4147-A177-3AD203B41FA5}">
                      <a16:colId xmlns:a16="http://schemas.microsoft.com/office/drawing/2014/main" val="2525145505"/>
                    </a:ext>
                  </a:extLst>
                </a:gridCol>
                <a:gridCol w="5055850">
                  <a:extLst>
                    <a:ext uri="{9D8B030D-6E8A-4147-A177-3AD203B41FA5}">
                      <a16:colId xmlns:a16="http://schemas.microsoft.com/office/drawing/2014/main" val="2004252201"/>
                    </a:ext>
                  </a:extLst>
                </a:gridCol>
              </a:tblGrid>
              <a:tr h="370840">
                <a:tc>
                  <a:txBody>
                    <a:bodyPr/>
                    <a:lstStyle/>
                    <a:p>
                      <a:r>
                        <a:rPr lang="es-CO" dirty="0"/>
                        <a:t>NoSQL</a:t>
                      </a:r>
                    </a:p>
                  </a:txBody>
                  <a:tcPr/>
                </a:tc>
                <a:tc>
                  <a:txBody>
                    <a:bodyPr/>
                    <a:lstStyle/>
                    <a:p>
                      <a:r>
                        <a:rPr lang="es-CO" dirty="0"/>
                        <a:t>Apropiado</a:t>
                      </a:r>
                    </a:p>
                  </a:txBody>
                  <a:tcPr/>
                </a:tc>
                <a:tc>
                  <a:txBody>
                    <a:bodyPr/>
                    <a:lstStyle/>
                    <a:p>
                      <a:r>
                        <a:rPr lang="es-CO" dirty="0"/>
                        <a:t>No apropiado</a:t>
                      </a:r>
                    </a:p>
                  </a:txBody>
                  <a:tcPr/>
                </a:tc>
                <a:extLst>
                  <a:ext uri="{0D108BD9-81ED-4DB2-BD59-A6C34878D82A}">
                    <a16:rowId xmlns:a16="http://schemas.microsoft.com/office/drawing/2014/main" val="1569108951"/>
                  </a:ext>
                </a:extLst>
              </a:tr>
              <a:tr h="370840">
                <a:tc>
                  <a:txBody>
                    <a:bodyPr/>
                    <a:lstStyle/>
                    <a:p>
                      <a:r>
                        <a:rPr lang="es-CO" dirty="0"/>
                        <a:t>Llave-Valor</a:t>
                      </a:r>
                    </a:p>
                  </a:txBody>
                  <a:tcPr/>
                </a:tc>
                <a:tc>
                  <a:txBody>
                    <a:bodyPr/>
                    <a:lstStyle/>
                    <a:p>
                      <a:pPr marL="285750" indent="-285750">
                        <a:buFont typeface="Arial" panose="020B0604020202020204" pitchFamily="34" charset="0"/>
                        <a:buChar char="•"/>
                      </a:pPr>
                      <a:r>
                        <a:rPr lang="es-ES" sz="1600" dirty="0"/>
                        <a:t>Es necesario almacenar datos sin estructurar </a:t>
                      </a:r>
                    </a:p>
                    <a:p>
                      <a:pPr marL="285750" indent="-285750">
                        <a:buFont typeface="Arial" panose="020B0604020202020204" pitchFamily="34" charset="0"/>
                        <a:buChar char="•"/>
                      </a:pPr>
                      <a:r>
                        <a:rPr lang="es-ES" sz="1600" dirty="0"/>
                        <a:t>Lectura o escritura de alto rendimiento </a:t>
                      </a:r>
                    </a:p>
                    <a:p>
                      <a:pPr marL="285750" indent="-285750">
                        <a:buFont typeface="Arial" panose="020B0604020202020204" pitchFamily="34" charset="0"/>
                        <a:buChar char="•"/>
                      </a:pPr>
                      <a:r>
                        <a:rPr lang="es-ES" sz="1600" dirty="0"/>
                        <a:t>El valor es identificado con llave única</a:t>
                      </a:r>
                    </a:p>
                    <a:p>
                      <a:pPr marL="285750" indent="-285750">
                        <a:buFont typeface="Arial" panose="020B0604020202020204" pitchFamily="34" charset="0"/>
                        <a:buChar char="•"/>
                      </a:pPr>
                      <a:r>
                        <a:rPr lang="es-ES" sz="1600" dirty="0"/>
                        <a:t>Los patrones de consulta son sencillos</a:t>
                      </a:r>
                      <a:endParaRPr lang="es-CO" sz="1600" dirty="0"/>
                    </a:p>
                  </a:txBody>
                  <a:tcPr/>
                </a:tc>
                <a:tc>
                  <a:txBody>
                    <a:bodyPr/>
                    <a:lstStyle/>
                    <a:p>
                      <a:pPr marL="285750" lvl="0" indent="-285750" algn="l" defTabSz="914400" rtl="0" eaLnBrk="1" fontAlgn="base" latinLnBrk="0" hangingPunct="1">
                        <a:buFont typeface="Arial" panose="020B0604020202020204" pitchFamily="34" charset="0"/>
                        <a:buChar char="•"/>
                      </a:pPr>
                      <a:r>
                        <a:rPr lang="es-ES" sz="1600" kern="1200" dirty="0">
                          <a:solidFill>
                            <a:schemeClr val="dk1"/>
                          </a:solidFill>
                          <a:latin typeface="+mn-lt"/>
                          <a:ea typeface="+mn-ea"/>
                          <a:cs typeface="+mn-cs"/>
                        </a:rPr>
                        <a:t>Se requiere buscar los datos por el  valor almacenado </a:t>
                      </a:r>
                    </a:p>
                    <a:p>
                      <a:pPr marL="285750" lvl="0" indent="-285750" algn="l" defTabSz="914400" rtl="0" eaLnBrk="1" fontAlgn="base" latinLnBrk="0" hangingPunct="1">
                        <a:buFont typeface="Arial" panose="020B0604020202020204" pitchFamily="34" charset="0"/>
                        <a:buChar char="•"/>
                      </a:pPr>
                      <a:r>
                        <a:rPr lang="es-ES" sz="1600" kern="1200" dirty="0">
                          <a:solidFill>
                            <a:schemeClr val="dk1"/>
                          </a:solidFill>
                          <a:latin typeface="+mn-lt"/>
                          <a:ea typeface="+mn-ea"/>
                          <a:cs typeface="+mn-cs"/>
                        </a:rPr>
                        <a:t>Se debe actualizar  valores en una sola operación </a:t>
                      </a:r>
                    </a:p>
                    <a:p>
                      <a:pPr marL="285750" lvl="0" indent="-285750" algn="l" defTabSz="914400" rtl="0" eaLnBrk="1" fontAlgn="base" latinLnBrk="0" hangingPunct="1">
                        <a:buFont typeface="Arial" panose="020B0604020202020204" pitchFamily="34" charset="0"/>
                        <a:buChar char="•"/>
                      </a:pPr>
                      <a:r>
                        <a:rPr lang="es-ES" sz="1600" kern="1200" dirty="0">
                          <a:solidFill>
                            <a:schemeClr val="dk1"/>
                          </a:solidFill>
                          <a:latin typeface="+mn-lt"/>
                          <a:ea typeface="+mn-ea"/>
                          <a:cs typeface="+mn-cs"/>
                        </a:rPr>
                        <a:t>Se necesita manipular llaves en una sola operación </a:t>
                      </a:r>
                      <a:endParaRPr lang="es-CO" sz="1600" dirty="0"/>
                    </a:p>
                  </a:txBody>
                  <a:tcPr/>
                </a:tc>
                <a:extLst>
                  <a:ext uri="{0D108BD9-81ED-4DB2-BD59-A6C34878D82A}">
                    <a16:rowId xmlns:a16="http://schemas.microsoft.com/office/drawing/2014/main" val="2587919096"/>
                  </a:ext>
                </a:extLst>
              </a:tr>
              <a:tr h="370840">
                <a:tc>
                  <a:txBody>
                    <a:bodyPr/>
                    <a:lstStyle/>
                    <a:p>
                      <a:r>
                        <a:rPr lang="es-CO" dirty="0"/>
                        <a:t>Documental</a:t>
                      </a:r>
                    </a:p>
                  </a:txBody>
                  <a:tcPr/>
                </a:tc>
                <a:tc>
                  <a:txBody>
                    <a:bodyPr/>
                    <a:lstStyle/>
                    <a:p>
                      <a:pPr marL="285750" lvl="0" indent="-285750" algn="l" defTabSz="914400" rtl="0" eaLnBrk="1" fontAlgn="base" latinLnBrk="0" hangingPunct="1">
                        <a:buFont typeface="Arial" panose="020B0604020202020204" pitchFamily="34" charset="0"/>
                        <a:buChar char="•"/>
                      </a:pPr>
                      <a:r>
                        <a:rPr lang="es-ES" sz="1600" kern="1200" dirty="0">
                          <a:solidFill>
                            <a:schemeClr val="dk1"/>
                          </a:solidFill>
                          <a:latin typeface="+mn-lt"/>
                          <a:ea typeface="+mn-ea"/>
                          <a:cs typeface="+mn-cs"/>
                        </a:rPr>
                        <a:t>Almacenar datos semiestructurados</a:t>
                      </a:r>
                    </a:p>
                    <a:p>
                      <a:pPr marL="285750" lvl="0" indent="-285750" algn="l" defTabSz="914400" rtl="0" eaLnBrk="1" fontAlgn="base" latinLnBrk="0" hangingPunct="1">
                        <a:buFont typeface="Arial" panose="020B0604020202020204" pitchFamily="34" charset="0"/>
                        <a:buChar char="•"/>
                      </a:pPr>
                      <a:r>
                        <a:rPr lang="es-ES" sz="1600" kern="1200" dirty="0">
                          <a:solidFill>
                            <a:schemeClr val="dk1"/>
                          </a:solidFill>
                          <a:latin typeface="+mn-lt"/>
                          <a:ea typeface="+mn-ea"/>
                          <a:cs typeface="+mn-cs"/>
                        </a:rPr>
                        <a:t>Es necesaria la evolución de los esquemas</a:t>
                      </a:r>
                    </a:p>
                    <a:p>
                      <a:pPr marL="285750" lvl="0" indent="-285750" algn="l" defTabSz="914400" rtl="0" eaLnBrk="1" fontAlgn="base" latinLnBrk="0" hangingPunct="1">
                        <a:buFont typeface="Arial" panose="020B0604020202020204" pitchFamily="34" charset="0"/>
                        <a:buChar char="•"/>
                      </a:pPr>
                      <a:r>
                        <a:rPr lang="es-ES" sz="1600" kern="1200" dirty="0">
                          <a:solidFill>
                            <a:schemeClr val="dk1"/>
                          </a:solidFill>
                          <a:latin typeface="+mn-lt"/>
                          <a:ea typeface="+mn-ea"/>
                          <a:cs typeface="+mn-cs"/>
                        </a:rPr>
                        <a:t>Se requiere una actualización parcial de los datos agregados</a:t>
                      </a:r>
                    </a:p>
                    <a:p>
                      <a:pPr marL="285750" lvl="0" indent="-285750" algn="l" defTabSz="914400" rtl="0" eaLnBrk="1" fontAlgn="base" latinLnBrk="0" hangingPunct="1">
                        <a:buFont typeface="Arial" panose="020B0604020202020204" pitchFamily="34" charset="0"/>
                        <a:buChar char="•"/>
                      </a:pPr>
                      <a:r>
                        <a:rPr lang="es-ES" sz="1600" kern="1200" dirty="0">
                          <a:solidFill>
                            <a:schemeClr val="dk1"/>
                          </a:solidFill>
                          <a:latin typeface="+mn-lt"/>
                          <a:ea typeface="+mn-ea"/>
                          <a:cs typeface="+mn-cs"/>
                        </a:rPr>
                        <a:t>Se necesita operaciones de inserción, selección, actualización y eliminación en distintos campos de los documentos </a:t>
                      </a:r>
                    </a:p>
                  </a:txBody>
                  <a:tcPr/>
                </a:tc>
                <a:tc>
                  <a:txBody>
                    <a:bodyPr/>
                    <a:lstStyle/>
                    <a:p>
                      <a:pPr marL="285750" lvl="0" indent="-285750" algn="l" defTabSz="914400" rtl="0" eaLnBrk="1" fontAlgn="base" latinLnBrk="0" hangingPunct="1">
                        <a:buFont typeface="Arial" panose="020B0604020202020204" pitchFamily="34" charset="0"/>
                        <a:buChar char="•"/>
                      </a:pPr>
                      <a:r>
                        <a:rPr lang="es-ES" sz="1600" kern="1200" dirty="0">
                          <a:solidFill>
                            <a:schemeClr val="dk1"/>
                          </a:solidFill>
                          <a:latin typeface="+mn-lt"/>
                          <a:ea typeface="+mn-ea"/>
                          <a:cs typeface="+mn-cs"/>
                        </a:rPr>
                        <a:t>el valor almacenado no es autodescriptivo </a:t>
                      </a:r>
                    </a:p>
                    <a:p>
                      <a:pPr marL="285750" lvl="0" indent="-285750" algn="l" defTabSz="914400" rtl="0" eaLnBrk="1" fontAlgn="base" latinLnBrk="0" hangingPunct="1">
                        <a:buFont typeface="Arial" panose="020B0604020202020204" pitchFamily="34" charset="0"/>
                        <a:buChar char="•"/>
                      </a:pPr>
                      <a:r>
                        <a:rPr lang="es-ES" sz="1600" kern="1200" dirty="0">
                          <a:solidFill>
                            <a:schemeClr val="dk1"/>
                          </a:solidFill>
                          <a:latin typeface="+mn-lt"/>
                          <a:ea typeface="+mn-ea"/>
                          <a:cs typeface="+mn-cs"/>
                        </a:rPr>
                        <a:t>se deben almacenar datos binarios </a:t>
                      </a:r>
                    </a:p>
                    <a:p>
                      <a:pPr marL="285750" lvl="0" indent="-285750" algn="l" defTabSz="914400" rtl="0" eaLnBrk="1" fontAlgn="base" latinLnBrk="0" hangingPunct="1">
                        <a:buFont typeface="Arial" panose="020B0604020202020204" pitchFamily="34" charset="0"/>
                        <a:buChar char="•"/>
                      </a:pPr>
                      <a:endParaRPr lang="es-CO" sz="1600" kern="1200" dirty="0">
                        <a:solidFill>
                          <a:schemeClr val="dk1"/>
                        </a:solidFill>
                        <a:latin typeface="+mn-lt"/>
                        <a:ea typeface="+mn-ea"/>
                        <a:cs typeface="+mn-cs"/>
                      </a:endParaRPr>
                    </a:p>
                  </a:txBody>
                  <a:tcPr/>
                </a:tc>
                <a:extLst>
                  <a:ext uri="{0D108BD9-81ED-4DB2-BD59-A6C34878D82A}">
                    <a16:rowId xmlns:a16="http://schemas.microsoft.com/office/drawing/2014/main" val="380873864"/>
                  </a:ext>
                </a:extLst>
              </a:tr>
              <a:tr h="370840">
                <a:tc>
                  <a:txBody>
                    <a:bodyPr/>
                    <a:lstStyle/>
                    <a:p>
                      <a:r>
                        <a:rPr lang="es-CO" dirty="0"/>
                        <a:t>Columnar</a:t>
                      </a:r>
                    </a:p>
                  </a:txBody>
                  <a:tcPr/>
                </a:tc>
                <a:tc>
                  <a:txBody>
                    <a:bodyPr/>
                    <a:lstStyle/>
                    <a:p>
                      <a:pPr marL="285750" lvl="0" indent="-285750" algn="l" defTabSz="914400" rtl="0" eaLnBrk="1" fontAlgn="base" latinLnBrk="0" hangingPunct="1">
                        <a:buFont typeface="Arial" panose="020B0604020202020204" pitchFamily="34" charset="0"/>
                        <a:buChar char="•"/>
                      </a:pPr>
                      <a:r>
                        <a:rPr lang="es-ES" sz="1600" kern="1200" dirty="0">
                          <a:solidFill>
                            <a:schemeClr val="dk1"/>
                          </a:solidFill>
                          <a:latin typeface="+mn-lt"/>
                          <a:ea typeface="+mn-ea"/>
                          <a:cs typeface="+mn-cs"/>
                        </a:rPr>
                        <a:t>Se requiere usar el almacenamiento eficazmente compuestos por filas</a:t>
                      </a:r>
                    </a:p>
                    <a:p>
                      <a:pPr marL="285750" lvl="0" indent="-285750" algn="l" defTabSz="914400" rtl="0" eaLnBrk="1" fontAlgn="base" latinLnBrk="0" hangingPunct="1">
                        <a:buFont typeface="Arial" panose="020B0604020202020204" pitchFamily="34" charset="0"/>
                        <a:buChar char="•"/>
                      </a:pPr>
                      <a:r>
                        <a:rPr lang="es-ES" sz="1600" kern="1200" dirty="0">
                          <a:solidFill>
                            <a:schemeClr val="dk1"/>
                          </a:solidFill>
                          <a:latin typeface="+mn-lt"/>
                          <a:ea typeface="+mn-ea"/>
                          <a:cs typeface="+mn-cs"/>
                        </a:rPr>
                        <a:t>Se necesita operaciones de inserción, selección, actualización y eliminación </a:t>
                      </a:r>
                      <a:endParaRPr lang="es-CO" sz="1600" kern="1200" dirty="0">
                        <a:solidFill>
                          <a:schemeClr val="dk1"/>
                        </a:solidFill>
                        <a:latin typeface="+mn-lt"/>
                        <a:ea typeface="+mn-ea"/>
                        <a:cs typeface="+mn-cs"/>
                      </a:endParaRPr>
                    </a:p>
                  </a:txBody>
                  <a:tcPr/>
                </a:tc>
                <a:tc>
                  <a:txBody>
                    <a:bodyPr/>
                    <a:lstStyle/>
                    <a:p>
                      <a:pPr marL="285750" lvl="0" indent="-285750" algn="l" defTabSz="914400" rtl="0" eaLnBrk="1" fontAlgn="base" latinLnBrk="0" hangingPunct="1">
                        <a:buFont typeface="Arial" panose="020B0604020202020204" pitchFamily="34" charset="0"/>
                        <a:buChar char="•"/>
                      </a:pPr>
                      <a:r>
                        <a:rPr lang="es-ES" sz="1600" kern="1200" dirty="0">
                          <a:solidFill>
                            <a:schemeClr val="dk1"/>
                          </a:solidFill>
                          <a:latin typeface="+mn-lt"/>
                          <a:ea typeface="+mn-ea"/>
                          <a:cs typeface="+mn-cs"/>
                        </a:rPr>
                        <a:t>se deben almacenar datos binarios </a:t>
                      </a:r>
                    </a:p>
                    <a:p>
                      <a:pPr marL="0" lvl="0" indent="0" algn="l" defTabSz="914400" rtl="0" eaLnBrk="1" fontAlgn="base" latinLnBrk="0" hangingPunct="1">
                        <a:buFont typeface="Arial" panose="020B0604020202020204" pitchFamily="34" charset="0"/>
                        <a:buNone/>
                      </a:pPr>
                      <a:endParaRPr lang="es-CO" sz="1600" kern="1200" dirty="0">
                        <a:solidFill>
                          <a:schemeClr val="dk1"/>
                        </a:solidFill>
                        <a:latin typeface="+mn-lt"/>
                        <a:ea typeface="+mn-ea"/>
                        <a:cs typeface="+mn-cs"/>
                      </a:endParaRPr>
                    </a:p>
                  </a:txBody>
                  <a:tcPr/>
                </a:tc>
                <a:extLst>
                  <a:ext uri="{0D108BD9-81ED-4DB2-BD59-A6C34878D82A}">
                    <a16:rowId xmlns:a16="http://schemas.microsoft.com/office/drawing/2014/main" val="152351466"/>
                  </a:ext>
                </a:extLst>
              </a:tr>
              <a:tr h="370840">
                <a:tc>
                  <a:txBody>
                    <a:bodyPr/>
                    <a:lstStyle/>
                    <a:p>
                      <a:r>
                        <a:rPr lang="es-CO" dirty="0"/>
                        <a:t>Grafos</a:t>
                      </a:r>
                    </a:p>
                  </a:txBody>
                  <a:tcPr/>
                </a:tc>
                <a:tc>
                  <a:txBody>
                    <a:bodyPr/>
                    <a:lstStyle/>
                    <a:p>
                      <a:pPr marL="285750" indent="-285750">
                        <a:buFont typeface="Arial" panose="020B0604020202020204" pitchFamily="34" charset="0"/>
                        <a:buChar char="•"/>
                      </a:pPr>
                      <a:r>
                        <a:rPr lang="es-ES" sz="1600" kern="1200" dirty="0">
                          <a:solidFill>
                            <a:schemeClr val="dk1"/>
                          </a:solidFill>
                          <a:latin typeface="+mn-lt"/>
                          <a:ea typeface="+mn-ea"/>
                          <a:cs typeface="+mn-cs"/>
                        </a:rPr>
                        <a:t>Se deben almacenar entidades interconectadas </a:t>
                      </a:r>
                    </a:p>
                    <a:p>
                      <a:pPr marL="285750" indent="-285750">
                        <a:buFont typeface="Arial" panose="020B0604020202020204" pitchFamily="34" charset="0"/>
                        <a:buChar char="•"/>
                      </a:pPr>
                      <a:r>
                        <a:rPr lang="es-ES" sz="1600" kern="1200" dirty="0">
                          <a:solidFill>
                            <a:schemeClr val="dk1"/>
                          </a:solidFill>
                          <a:latin typeface="+mn-lt"/>
                          <a:ea typeface="+mn-ea"/>
                          <a:cs typeface="+mn-cs"/>
                        </a:rPr>
                        <a:t>se consultan con las relaciones que  </a:t>
                      </a:r>
                    </a:p>
                    <a:p>
                      <a:pPr marL="285750" indent="-285750">
                        <a:buFont typeface="Arial" panose="020B0604020202020204" pitchFamily="34" charset="0"/>
                        <a:buChar char="•"/>
                      </a:pPr>
                      <a:r>
                        <a:rPr lang="es-ES" sz="1600" kern="1200" dirty="0">
                          <a:solidFill>
                            <a:schemeClr val="dk1"/>
                          </a:solidFill>
                          <a:latin typeface="+mn-lt"/>
                          <a:ea typeface="+mn-ea"/>
                          <a:cs typeface="+mn-cs"/>
                        </a:rPr>
                        <a:t>se buscan grupos de entidades interconectadas y sus distancias</a:t>
                      </a:r>
                      <a:endParaRPr lang="es-CO" sz="1600" kern="1200" dirty="0">
                        <a:solidFill>
                          <a:schemeClr val="dk1"/>
                        </a:solidFill>
                        <a:latin typeface="+mn-lt"/>
                        <a:ea typeface="+mn-ea"/>
                        <a:cs typeface="+mn-cs"/>
                      </a:endParaRPr>
                    </a:p>
                  </a:txBody>
                  <a:tcPr/>
                </a:tc>
                <a:tc>
                  <a:txBody>
                    <a:bodyPr/>
                    <a:lstStyle/>
                    <a:p>
                      <a:pPr marL="285750" indent="-285750">
                        <a:buFont typeface="Arial" panose="020B0604020202020204" pitchFamily="34" charset="0"/>
                        <a:buChar char="•"/>
                      </a:pPr>
                      <a:r>
                        <a:rPr lang="es-ES" sz="1600" kern="1200" dirty="0">
                          <a:solidFill>
                            <a:schemeClr val="dk1"/>
                          </a:solidFill>
                          <a:latin typeface="+mn-lt"/>
                          <a:ea typeface="+mn-ea"/>
                          <a:cs typeface="+mn-cs"/>
                        </a:rPr>
                        <a:t>Las entidades tienen una gran cantidad de atributos o datos anidados; </a:t>
                      </a:r>
                    </a:p>
                    <a:p>
                      <a:pPr marL="285750" indent="-285750">
                        <a:buFont typeface="Arial" panose="020B0604020202020204" pitchFamily="34" charset="0"/>
                        <a:buChar char="•"/>
                      </a:pPr>
                      <a:r>
                        <a:rPr lang="es-ES" sz="1600" kern="1200" dirty="0">
                          <a:solidFill>
                            <a:schemeClr val="dk1"/>
                          </a:solidFill>
                          <a:latin typeface="+mn-lt"/>
                          <a:ea typeface="+mn-ea"/>
                          <a:cs typeface="+mn-cs"/>
                        </a:rPr>
                        <a:t>se requiere almacenamiento binario; de otro modo las </a:t>
                      </a:r>
                      <a:endParaRPr lang="es-CO" sz="1600" kern="1200" dirty="0">
                        <a:solidFill>
                          <a:schemeClr val="dk1"/>
                        </a:solidFill>
                        <a:latin typeface="+mn-lt"/>
                        <a:ea typeface="+mn-ea"/>
                        <a:cs typeface="+mn-cs"/>
                      </a:endParaRPr>
                    </a:p>
                  </a:txBody>
                  <a:tcPr/>
                </a:tc>
                <a:extLst>
                  <a:ext uri="{0D108BD9-81ED-4DB2-BD59-A6C34878D82A}">
                    <a16:rowId xmlns:a16="http://schemas.microsoft.com/office/drawing/2014/main" val="140517532"/>
                  </a:ext>
                </a:extLst>
              </a:tr>
            </a:tbl>
          </a:graphicData>
        </a:graphic>
      </p:graphicFrame>
    </p:spTree>
    <p:extLst>
      <p:ext uri="{BB962C8B-B14F-4D97-AF65-F5344CB8AC3E}">
        <p14:creationId xmlns:p14="http://schemas.microsoft.com/office/powerpoint/2010/main" val="35949886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p:nvPr/>
        </p:nvSpPr>
        <p:spPr>
          <a:xfrm>
            <a:off x="1524380" y="380"/>
            <a:ext cx="9144000" cy="6858000"/>
          </a:xfrm>
          <a:prstGeom prst="rect">
            <a:avLst/>
          </a:prstGeom>
        </p:spPr>
        <p:txBody>
          <a:bodyPr vert="horz" wrap="square" lIns="0" tIns="0" rIns="0" bIns="0" rtlCol="0">
            <a:spAutoFit/>
          </a:bodyPr>
          <a:lstStyle/>
          <a:p>
            <a:pPr eaLnBrk="1" fontAlgn="auto" hangingPunct="1">
              <a:spcBef>
                <a:spcPts val="0"/>
              </a:spcBef>
              <a:spcAft>
                <a:spcPts val="0"/>
              </a:spcAft>
            </a:pPr>
            <a:endParaRPr sz="1400" dirty="0">
              <a:solidFill>
                <a:prstClr val="black"/>
              </a:solidFill>
              <a:latin typeface="Times New Roman"/>
              <a:cs typeface="Times New Roman"/>
            </a:endParaRPr>
          </a:p>
          <a:p>
            <a:pPr eaLnBrk="1" fontAlgn="auto" hangingPunct="1">
              <a:spcBef>
                <a:spcPts val="0"/>
              </a:spcBef>
              <a:spcAft>
                <a:spcPts val="0"/>
              </a:spcAft>
            </a:pPr>
            <a:endParaRPr sz="1400" dirty="0">
              <a:solidFill>
                <a:prstClr val="black"/>
              </a:solidFill>
              <a:latin typeface="Times New Roman"/>
              <a:cs typeface="Times New Roman"/>
            </a:endParaRPr>
          </a:p>
          <a:p>
            <a:pPr eaLnBrk="1" fontAlgn="auto" hangingPunct="1">
              <a:spcBef>
                <a:spcPts val="0"/>
              </a:spcBef>
              <a:spcAft>
                <a:spcPts val="0"/>
              </a:spcAft>
            </a:pPr>
            <a:endParaRPr sz="1400" dirty="0">
              <a:solidFill>
                <a:prstClr val="black"/>
              </a:solidFill>
              <a:latin typeface="Times New Roman"/>
              <a:cs typeface="Times New Roman"/>
            </a:endParaRPr>
          </a:p>
          <a:p>
            <a:pPr eaLnBrk="1" fontAlgn="auto" hangingPunct="1">
              <a:spcBef>
                <a:spcPts val="0"/>
              </a:spcBef>
              <a:spcAft>
                <a:spcPts val="0"/>
              </a:spcAft>
            </a:pPr>
            <a:endParaRPr sz="1400" dirty="0">
              <a:solidFill>
                <a:prstClr val="black"/>
              </a:solidFill>
              <a:latin typeface="Times New Roman"/>
              <a:cs typeface="Times New Roman"/>
            </a:endParaRPr>
          </a:p>
          <a:p>
            <a:pPr eaLnBrk="1" fontAlgn="auto" hangingPunct="1">
              <a:spcBef>
                <a:spcPts val="0"/>
              </a:spcBef>
              <a:spcAft>
                <a:spcPts val="0"/>
              </a:spcAft>
            </a:pPr>
            <a:endParaRPr sz="1400" dirty="0">
              <a:solidFill>
                <a:prstClr val="black"/>
              </a:solidFill>
              <a:latin typeface="Times New Roman"/>
              <a:cs typeface="Times New Roman"/>
            </a:endParaRPr>
          </a:p>
          <a:p>
            <a:pPr eaLnBrk="1" fontAlgn="auto" hangingPunct="1">
              <a:spcBef>
                <a:spcPts val="0"/>
              </a:spcBef>
              <a:spcAft>
                <a:spcPts val="0"/>
              </a:spcAft>
            </a:pPr>
            <a:endParaRPr sz="1400" dirty="0">
              <a:solidFill>
                <a:prstClr val="black"/>
              </a:solidFill>
              <a:latin typeface="Times New Roman"/>
              <a:cs typeface="Times New Roman"/>
            </a:endParaRPr>
          </a:p>
          <a:p>
            <a:pPr eaLnBrk="1" fontAlgn="auto" hangingPunct="1">
              <a:spcBef>
                <a:spcPts val="0"/>
              </a:spcBef>
              <a:spcAft>
                <a:spcPts val="0"/>
              </a:spcAft>
            </a:pPr>
            <a:endParaRPr sz="1400" dirty="0">
              <a:solidFill>
                <a:prstClr val="black"/>
              </a:solidFill>
              <a:latin typeface="Times New Roman"/>
              <a:cs typeface="Times New Roman"/>
            </a:endParaRPr>
          </a:p>
          <a:p>
            <a:pPr eaLnBrk="1" fontAlgn="auto" hangingPunct="1">
              <a:spcBef>
                <a:spcPts val="0"/>
              </a:spcBef>
              <a:spcAft>
                <a:spcPts val="0"/>
              </a:spcAft>
            </a:pPr>
            <a:endParaRPr sz="1400" dirty="0">
              <a:solidFill>
                <a:prstClr val="black"/>
              </a:solidFill>
              <a:latin typeface="Times New Roman"/>
              <a:cs typeface="Times New Roman"/>
            </a:endParaRPr>
          </a:p>
          <a:p>
            <a:pPr eaLnBrk="1" fontAlgn="auto" hangingPunct="1">
              <a:spcBef>
                <a:spcPts val="0"/>
              </a:spcBef>
              <a:spcAft>
                <a:spcPts val="0"/>
              </a:spcAft>
            </a:pPr>
            <a:endParaRPr sz="1400" dirty="0">
              <a:solidFill>
                <a:prstClr val="black"/>
              </a:solidFill>
              <a:latin typeface="Times New Roman"/>
              <a:cs typeface="Times New Roman"/>
            </a:endParaRPr>
          </a:p>
          <a:p>
            <a:pPr eaLnBrk="1" fontAlgn="auto" hangingPunct="1">
              <a:spcBef>
                <a:spcPts val="0"/>
              </a:spcBef>
              <a:spcAft>
                <a:spcPts val="0"/>
              </a:spcAft>
            </a:pPr>
            <a:endParaRPr sz="1400" dirty="0">
              <a:solidFill>
                <a:prstClr val="black"/>
              </a:solidFill>
              <a:latin typeface="Times New Roman"/>
              <a:cs typeface="Times New Roman"/>
            </a:endParaRPr>
          </a:p>
          <a:p>
            <a:pPr eaLnBrk="1" fontAlgn="auto" hangingPunct="1">
              <a:spcBef>
                <a:spcPts val="0"/>
              </a:spcBef>
              <a:spcAft>
                <a:spcPts val="0"/>
              </a:spcAft>
            </a:pPr>
            <a:endParaRPr sz="1400" dirty="0">
              <a:solidFill>
                <a:prstClr val="black"/>
              </a:solidFill>
              <a:latin typeface="Times New Roman"/>
              <a:cs typeface="Times New Roman"/>
            </a:endParaRPr>
          </a:p>
          <a:p>
            <a:pPr eaLnBrk="1" fontAlgn="auto" hangingPunct="1">
              <a:spcBef>
                <a:spcPts val="0"/>
              </a:spcBef>
              <a:spcAft>
                <a:spcPts val="0"/>
              </a:spcAft>
            </a:pPr>
            <a:endParaRPr sz="1400" dirty="0">
              <a:solidFill>
                <a:prstClr val="black"/>
              </a:solidFill>
              <a:latin typeface="Times New Roman"/>
              <a:cs typeface="Times New Roman"/>
            </a:endParaRPr>
          </a:p>
          <a:p>
            <a:pPr eaLnBrk="1" fontAlgn="auto" hangingPunct="1">
              <a:spcBef>
                <a:spcPts val="0"/>
              </a:spcBef>
              <a:spcAft>
                <a:spcPts val="0"/>
              </a:spcAft>
            </a:pPr>
            <a:endParaRPr sz="1400" dirty="0">
              <a:solidFill>
                <a:prstClr val="black"/>
              </a:solidFill>
              <a:latin typeface="Times New Roman"/>
              <a:cs typeface="Times New Roman"/>
            </a:endParaRPr>
          </a:p>
          <a:p>
            <a:pPr eaLnBrk="1" fontAlgn="auto" hangingPunct="1">
              <a:spcBef>
                <a:spcPts val="0"/>
              </a:spcBef>
              <a:spcAft>
                <a:spcPts val="0"/>
              </a:spcAft>
            </a:pPr>
            <a:endParaRPr sz="1400" dirty="0">
              <a:solidFill>
                <a:prstClr val="black"/>
              </a:solidFill>
              <a:latin typeface="Times New Roman"/>
              <a:cs typeface="Times New Roman"/>
            </a:endParaRPr>
          </a:p>
          <a:p>
            <a:pPr eaLnBrk="1" fontAlgn="auto" hangingPunct="1">
              <a:spcBef>
                <a:spcPts val="0"/>
              </a:spcBef>
              <a:spcAft>
                <a:spcPts val="0"/>
              </a:spcAft>
            </a:pPr>
            <a:endParaRPr sz="1400" dirty="0">
              <a:solidFill>
                <a:prstClr val="black"/>
              </a:solidFill>
              <a:latin typeface="Times New Roman"/>
              <a:cs typeface="Times New Roman"/>
            </a:endParaRPr>
          </a:p>
          <a:p>
            <a:pPr eaLnBrk="1" fontAlgn="auto" hangingPunct="1">
              <a:spcBef>
                <a:spcPts val="0"/>
              </a:spcBef>
              <a:spcAft>
                <a:spcPts val="0"/>
              </a:spcAft>
            </a:pPr>
            <a:endParaRPr sz="1400" dirty="0">
              <a:solidFill>
                <a:prstClr val="black"/>
              </a:solidFill>
              <a:latin typeface="Times New Roman"/>
              <a:cs typeface="Times New Roman"/>
            </a:endParaRPr>
          </a:p>
          <a:p>
            <a:pPr eaLnBrk="1" fontAlgn="auto" hangingPunct="1">
              <a:spcBef>
                <a:spcPts val="0"/>
              </a:spcBef>
              <a:spcAft>
                <a:spcPts val="0"/>
              </a:spcAft>
            </a:pPr>
            <a:endParaRPr sz="1400" dirty="0">
              <a:solidFill>
                <a:prstClr val="black"/>
              </a:solidFill>
              <a:latin typeface="Times New Roman"/>
              <a:cs typeface="Times New Roman"/>
            </a:endParaRPr>
          </a:p>
          <a:p>
            <a:pPr eaLnBrk="1" fontAlgn="auto" hangingPunct="1">
              <a:spcBef>
                <a:spcPts val="0"/>
              </a:spcBef>
              <a:spcAft>
                <a:spcPts val="0"/>
              </a:spcAft>
            </a:pPr>
            <a:endParaRPr sz="1400" dirty="0">
              <a:solidFill>
                <a:prstClr val="black"/>
              </a:solidFill>
              <a:latin typeface="Times New Roman"/>
              <a:cs typeface="Times New Roman"/>
            </a:endParaRPr>
          </a:p>
          <a:p>
            <a:pPr eaLnBrk="1" fontAlgn="auto" hangingPunct="1">
              <a:spcBef>
                <a:spcPts val="0"/>
              </a:spcBef>
              <a:spcAft>
                <a:spcPts val="0"/>
              </a:spcAft>
            </a:pPr>
            <a:endParaRPr sz="1400" dirty="0">
              <a:solidFill>
                <a:prstClr val="black"/>
              </a:solidFill>
              <a:latin typeface="Times New Roman"/>
              <a:cs typeface="Times New Roman"/>
            </a:endParaRPr>
          </a:p>
          <a:p>
            <a:pPr eaLnBrk="1" fontAlgn="auto" hangingPunct="1">
              <a:spcBef>
                <a:spcPts val="0"/>
              </a:spcBef>
              <a:spcAft>
                <a:spcPts val="0"/>
              </a:spcAft>
            </a:pPr>
            <a:endParaRPr sz="1400" dirty="0">
              <a:solidFill>
                <a:prstClr val="black"/>
              </a:solidFill>
              <a:latin typeface="Times New Roman"/>
              <a:cs typeface="Times New Roman"/>
            </a:endParaRPr>
          </a:p>
          <a:p>
            <a:pPr eaLnBrk="1" fontAlgn="auto" hangingPunct="1">
              <a:spcBef>
                <a:spcPts val="0"/>
              </a:spcBef>
              <a:spcAft>
                <a:spcPts val="0"/>
              </a:spcAft>
            </a:pPr>
            <a:endParaRPr sz="1400" dirty="0">
              <a:solidFill>
                <a:prstClr val="black"/>
              </a:solidFill>
              <a:latin typeface="Times New Roman"/>
              <a:cs typeface="Times New Roman"/>
            </a:endParaRPr>
          </a:p>
          <a:p>
            <a:pPr eaLnBrk="1" fontAlgn="auto" hangingPunct="1">
              <a:spcBef>
                <a:spcPts val="0"/>
              </a:spcBef>
              <a:spcAft>
                <a:spcPts val="0"/>
              </a:spcAft>
            </a:pPr>
            <a:endParaRPr sz="1400" dirty="0">
              <a:solidFill>
                <a:prstClr val="black"/>
              </a:solidFill>
              <a:latin typeface="Times New Roman"/>
              <a:cs typeface="Times New Roman"/>
            </a:endParaRPr>
          </a:p>
          <a:p>
            <a:pPr eaLnBrk="1" fontAlgn="auto" hangingPunct="1">
              <a:spcBef>
                <a:spcPts val="0"/>
              </a:spcBef>
              <a:spcAft>
                <a:spcPts val="0"/>
              </a:spcAft>
            </a:pPr>
            <a:endParaRPr sz="1400" dirty="0">
              <a:solidFill>
                <a:prstClr val="black"/>
              </a:solidFill>
              <a:latin typeface="Times New Roman"/>
              <a:cs typeface="Times New Roman"/>
            </a:endParaRPr>
          </a:p>
          <a:p>
            <a:pPr eaLnBrk="1" fontAlgn="auto" hangingPunct="1">
              <a:spcBef>
                <a:spcPts val="0"/>
              </a:spcBef>
              <a:spcAft>
                <a:spcPts val="0"/>
              </a:spcAft>
            </a:pPr>
            <a:endParaRPr sz="1400" dirty="0">
              <a:solidFill>
                <a:prstClr val="black"/>
              </a:solidFill>
              <a:latin typeface="Times New Roman"/>
              <a:cs typeface="Times New Roman"/>
            </a:endParaRPr>
          </a:p>
          <a:p>
            <a:pPr eaLnBrk="1" fontAlgn="auto" hangingPunct="1">
              <a:spcBef>
                <a:spcPts val="0"/>
              </a:spcBef>
              <a:spcAft>
                <a:spcPts val="0"/>
              </a:spcAft>
            </a:pPr>
            <a:endParaRPr sz="1400" dirty="0">
              <a:solidFill>
                <a:prstClr val="black"/>
              </a:solidFill>
              <a:latin typeface="Times New Roman"/>
              <a:cs typeface="Times New Roman"/>
            </a:endParaRPr>
          </a:p>
          <a:p>
            <a:pPr eaLnBrk="1" fontAlgn="auto" hangingPunct="1">
              <a:spcBef>
                <a:spcPts val="0"/>
              </a:spcBef>
              <a:spcAft>
                <a:spcPts val="0"/>
              </a:spcAft>
            </a:pPr>
            <a:endParaRPr sz="1400" dirty="0">
              <a:solidFill>
                <a:prstClr val="black"/>
              </a:solidFill>
              <a:latin typeface="Times New Roman"/>
              <a:cs typeface="Times New Roman"/>
            </a:endParaRPr>
          </a:p>
          <a:p>
            <a:pPr eaLnBrk="1" fontAlgn="auto" hangingPunct="1">
              <a:spcBef>
                <a:spcPts val="0"/>
              </a:spcBef>
              <a:spcAft>
                <a:spcPts val="0"/>
              </a:spcAft>
            </a:pPr>
            <a:endParaRPr sz="1400" dirty="0">
              <a:solidFill>
                <a:prstClr val="black"/>
              </a:solidFill>
              <a:latin typeface="Times New Roman"/>
              <a:cs typeface="Times New Roman"/>
            </a:endParaRPr>
          </a:p>
          <a:p>
            <a:pPr eaLnBrk="1" fontAlgn="auto" hangingPunct="1">
              <a:spcBef>
                <a:spcPts val="0"/>
              </a:spcBef>
              <a:spcAft>
                <a:spcPts val="0"/>
              </a:spcAft>
            </a:pPr>
            <a:endParaRPr sz="1400" dirty="0">
              <a:solidFill>
                <a:prstClr val="black"/>
              </a:solidFill>
              <a:latin typeface="Times New Roman"/>
              <a:cs typeface="Times New Roman"/>
            </a:endParaRPr>
          </a:p>
          <a:p>
            <a:pPr eaLnBrk="1" fontAlgn="auto" hangingPunct="1">
              <a:spcBef>
                <a:spcPts val="0"/>
              </a:spcBef>
              <a:spcAft>
                <a:spcPts val="0"/>
              </a:spcAft>
            </a:pPr>
            <a:endParaRPr sz="1400" dirty="0">
              <a:solidFill>
                <a:prstClr val="black"/>
              </a:solidFill>
              <a:latin typeface="Times New Roman"/>
              <a:cs typeface="Times New Roman"/>
            </a:endParaRPr>
          </a:p>
          <a:p>
            <a:pPr eaLnBrk="1" fontAlgn="auto" hangingPunct="1">
              <a:spcBef>
                <a:spcPts val="0"/>
              </a:spcBef>
              <a:spcAft>
                <a:spcPts val="0"/>
              </a:spcAft>
            </a:pPr>
            <a:endParaRPr sz="1400" dirty="0">
              <a:solidFill>
                <a:prstClr val="black"/>
              </a:solidFill>
              <a:latin typeface="Times New Roman"/>
              <a:cs typeface="Times New Roman"/>
            </a:endParaRPr>
          </a:p>
          <a:p>
            <a:pPr eaLnBrk="1" fontAlgn="auto" hangingPunct="1">
              <a:spcBef>
                <a:spcPts val="0"/>
              </a:spcBef>
              <a:spcAft>
                <a:spcPts val="0"/>
              </a:spcAft>
            </a:pPr>
            <a:endParaRPr sz="1400" dirty="0">
              <a:solidFill>
                <a:prstClr val="black"/>
              </a:solidFill>
              <a:latin typeface="Times New Roman"/>
              <a:cs typeface="Times New Roman"/>
            </a:endParaRPr>
          </a:p>
          <a:p>
            <a:pPr eaLnBrk="1" fontAlgn="auto" hangingPunct="1">
              <a:spcBef>
                <a:spcPts val="40"/>
              </a:spcBef>
              <a:spcAft>
                <a:spcPts val="0"/>
              </a:spcAft>
            </a:pPr>
            <a:endParaRPr sz="1450" dirty="0">
              <a:solidFill>
                <a:prstClr val="black"/>
              </a:solidFill>
              <a:latin typeface="Times New Roman"/>
              <a:cs typeface="Times New Roman"/>
            </a:endParaRPr>
          </a:p>
        </p:txBody>
      </p:sp>
      <p:sp>
        <p:nvSpPr>
          <p:cNvPr id="3" name="object 3"/>
          <p:cNvSpPr/>
          <p:nvPr/>
        </p:nvSpPr>
        <p:spPr>
          <a:xfrm>
            <a:off x="1770125" y="228601"/>
            <a:ext cx="1066800" cy="929639"/>
          </a:xfrm>
          <a:prstGeom prst="rect">
            <a:avLst/>
          </a:prstGeom>
          <a:blipFill>
            <a:blip r:embed="rId5" cstate="print"/>
            <a:stretch>
              <a:fillRect/>
            </a:stretch>
          </a:blipFill>
        </p:spPr>
        <p:txBody>
          <a:bodyPr wrap="square" lIns="0" tIns="0" rIns="0" bIns="0" rtlCol="0"/>
          <a:lstStyle/>
          <a:p>
            <a:pPr eaLnBrk="1" fontAlgn="auto" hangingPunct="1">
              <a:spcBef>
                <a:spcPts val="0"/>
              </a:spcBef>
              <a:spcAft>
                <a:spcPts val="0"/>
              </a:spcAft>
            </a:pPr>
            <a:endParaRPr>
              <a:solidFill>
                <a:prstClr val="black"/>
              </a:solidFill>
              <a:latin typeface="Calibri"/>
            </a:endParaRPr>
          </a:p>
        </p:txBody>
      </p:sp>
      <p:sp>
        <p:nvSpPr>
          <p:cNvPr id="4" name="object 4"/>
          <p:cNvSpPr/>
          <p:nvPr/>
        </p:nvSpPr>
        <p:spPr>
          <a:xfrm>
            <a:off x="1524380" y="380"/>
            <a:ext cx="9144000" cy="6858000"/>
          </a:xfrm>
          <a:custGeom>
            <a:avLst/>
            <a:gdLst/>
            <a:ahLst/>
            <a:cxnLst/>
            <a:rect l="l" t="t" r="r" b="b"/>
            <a:pathLst>
              <a:path w="9144000" h="6858000">
                <a:moveTo>
                  <a:pt x="0" y="6858000"/>
                </a:moveTo>
                <a:lnTo>
                  <a:pt x="9144000" y="6858000"/>
                </a:lnTo>
                <a:lnTo>
                  <a:pt x="9144000" y="0"/>
                </a:lnTo>
                <a:lnTo>
                  <a:pt x="0" y="0"/>
                </a:lnTo>
                <a:lnTo>
                  <a:pt x="0" y="6858000"/>
                </a:lnTo>
                <a:close/>
              </a:path>
            </a:pathLst>
          </a:custGeom>
          <a:solidFill>
            <a:schemeClr val="tx1"/>
          </a:solidFill>
        </p:spPr>
        <p:txBody>
          <a:bodyPr wrap="square" lIns="0" tIns="0" rIns="0" bIns="0" rtlCol="0"/>
          <a:lstStyle/>
          <a:p>
            <a:pPr eaLnBrk="1" fontAlgn="auto" hangingPunct="1">
              <a:spcBef>
                <a:spcPts val="0"/>
              </a:spcBef>
              <a:spcAft>
                <a:spcPts val="0"/>
              </a:spcAft>
            </a:pPr>
            <a:endParaRPr>
              <a:solidFill>
                <a:prstClr val="black"/>
              </a:solidFill>
              <a:latin typeface="Calibri"/>
            </a:endParaRPr>
          </a:p>
        </p:txBody>
      </p:sp>
      <p:sp>
        <p:nvSpPr>
          <p:cNvPr id="5" name="object 5"/>
          <p:cNvSpPr/>
          <p:nvPr/>
        </p:nvSpPr>
        <p:spPr>
          <a:xfrm>
            <a:off x="1524380" y="380"/>
            <a:ext cx="9144000" cy="6858000"/>
          </a:xfrm>
          <a:custGeom>
            <a:avLst/>
            <a:gdLst/>
            <a:ahLst/>
            <a:cxnLst/>
            <a:rect l="l" t="t" r="r" b="b"/>
            <a:pathLst>
              <a:path w="9144000" h="6858000">
                <a:moveTo>
                  <a:pt x="0" y="6858000"/>
                </a:moveTo>
                <a:lnTo>
                  <a:pt x="9144000" y="6858000"/>
                </a:lnTo>
                <a:lnTo>
                  <a:pt x="9144000" y="0"/>
                </a:lnTo>
                <a:lnTo>
                  <a:pt x="0" y="0"/>
                </a:lnTo>
                <a:lnTo>
                  <a:pt x="0" y="6858000"/>
                </a:lnTo>
                <a:close/>
              </a:path>
            </a:pathLst>
          </a:custGeom>
          <a:ln w="9906">
            <a:solidFill>
              <a:srgbClr val="000000"/>
            </a:solidFill>
          </a:ln>
        </p:spPr>
        <p:txBody>
          <a:bodyPr wrap="square" lIns="0" tIns="0" rIns="0" bIns="0" rtlCol="0"/>
          <a:lstStyle/>
          <a:p>
            <a:pPr eaLnBrk="1" fontAlgn="auto" hangingPunct="1">
              <a:spcBef>
                <a:spcPts val="0"/>
              </a:spcBef>
              <a:spcAft>
                <a:spcPts val="0"/>
              </a:spcAft>
            </a:pPr>
            <a:endParaRPr>
              <a:solidFill>
                <a:prstClr val="black"/>
              </a:solidFill>
              <a:latin typeface="Calibri"/>
            </a:endParaRPr>
          </a:p>
        </p:txBody>
      </p:sp>
      <p:pic>
        <p:nvPicPr>
          <p:cNvPr id="7" name="NOsql.Cual es mejo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24000" y="1181685"/>
            <a:ext cx="9144000" cy="5110503"/>
          </a:xfrm>
          <a:prstGeom prst="rect">
            <a:avLst/>
          </a:prstGeom>
        </p:spPr>
      </p:pic>
    </p:spTree>
    <p:extLst>
      <p:ext uri="{BB962C8B-B14F-4D97-AF65-F5344CB8AC3E}">
        <p14:creationId xmlns:p14="http://schemas.microsoft.com/office/powerpoint/2010/main" val="7939431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BDB4094-6132-4D21-B2AB-262E63A6FE02}"/>
              </a:ext>
            </a:extLst>
          </p:cNvPr>
          <p:cNvSpPr/>
          <p:nvPr/>
        </p:nvSpPr>
        <p:spPr>
          <a:xfrm>
            <a:off x="1055440" y="2492896"/>
            <a:ext cx="9001000" cy="646331"/>
          </a:xfrm>
          <a:prstGeom prst="rect">
            <a:avLst/>
          </a:prstGeom>
        </p:spPr>
        <p:txBody>
          <a:bodyPr wrap="square">
            <a:spAutoFit/>
          </a:bodyPr>
          <a:lstStyle/>
          <a:p>
            <a:pPr algn="ctr"/>
            <a:r>
              <a:rPr lang="es-CO" sz="3600" spc="-5" dirty="0" err="1"/>
              <a:t>Bulk</a:t>
            </a:r>
            <a:r>
              <a:rPr lang="es-CO" sz="3600" spc="-5" dirty="0"/>
              <a:t> </a:t>
            </a:r>
            <a:r>
              <a:rPr lang="es-CO" sz="3600" spc="-5" dirty="0" err="1"/>
              <a:t>Synchronous</a:t>
            </a:r>
            <a:r>
              <a:rPr lang="es-CO" sz="3600" spc="-15" dirty="0"/>
              <a:t> </a:t>
            </a:r>
            <a:r>
              <a:rPr lang="es-CO" sz="3600" dirty="0" err="1"/>
              <a:t>Parallel</a:t>
            </a:r>
            <a:r>
              <a:rPr lang="es-CO" sz="3600" dirty="0"/>
              <a:t> - BSP</a:t>
            </a:r>
          </a:p>
        </p:txBody>
      </p:sp>
    </p:spTree>
    <p:extLst>
      <p:ext uri="{BB962C8B-B14F-4D97-AF65-F5344CB8AC3E}">
        <p14:creationId xmlns:p14="http://schemas.microsoft.com/office/powerpoint/2010/main" val="4669053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4638"/>
            <a:ext cx="5126360" cy="1143000"/>
          </a:xfrm>
        </p:spPr>
        <p:txBody>
          <a:bodyPr/>
          <a:lstStyle/>
          <a:p>
            <a:pPr algn="l"/>
            <a:r>
              <a:rPr lang="es-CO" dirty="0"/>
              <a:t>Introducción</a:t>
            </a:r>
          </a:p>
        </p:txBody>
      </p:sp>
      <p:sp>
        <p:nvSpPr>
          <p:cNvPr id="5" name="CuadroTexto 4">
            <a:extLst>
              <a:ext uri="{FF2B5EF4-FFF2-40B4-BE49-F238E27FC236}">
                <a16:creationId xmlns:a16="http://schemas.microsoft.com/office/drawing/2014/main" id="{83ADCB2E-FCB5-4974-B666-40609E13001B}"/>
              </a:ext>
            </a:extLst>
          </p:cNvPr>
          <p:cNvSpPr txBox="1"/>
          <p:nvPr/>
        </p:nvSpPr>
        <p:spPr>
          <a:xfrm>
            <a:off x="609601" y="1772816"/>
            <a:ext cx="9878887" cy="4093428"/>
          </a:xfrm>
          <a:prstGeom prst="rect">
            <a:avLst/>
          </a:prstGeom>
          <a:noFill/>
        </p:spPr>
        <p:txBody>
          <a:bodyPr wrap="square" rtlCol="0">
            <a:spAutoFit/>
          </a:bodyPr>
          <a:lstStyle/>
          <a:p>
            <a:pPr algn="just"/>
            <a:r>
              <a:rPr lang="es-ES" sz="2000" dirty="0">
                <a:latin typeface="Century Gothic" panose="020B0502020202020204" pitchFamily="34" charset="0"/>
              </a:rPr>
              <a:t>El modelo </a:t>
            </a:r>
            <a:r>
              <a:rPr lang="es-ES" sz="2000" dirty="0" err="1">
                <a:latin typeface="Century Gothic" panose="020B0502020202020204" pitchFamily="34" charset="0"/>
              </a:rPr>
              <a:t>Bulk</a:t>
            </a:r>
            <a:r>
              <a:rPr lang="es-ES" sz="2000" dirty="0">
                <a:latin typeface="Century Gothic" panose="020B0502020202020204" pitchFamily="34" charset="0"/>
              </a:rPr>
              <a:t> </a:t>
            </a:r>
            <a:r>
              <a:rPr lang="es-ES" sz="2000" dirty="0" err="1">
                <a:latin typeface="Century Gothic" panose="020B0502020202020204" pitchFamily="34" charset="0"/>
              </a:rPr>
              <a:t>Synchronous</a:t>
            </a:r>
            <a:r>
              <a:rPr lang="es-ES" sz="2000" dirty="0">
                <a:latin typeface="Century Gothic" panose="020B0502020202020204" pitchFamily="34" charset="0"/>
              </a:rPr>
              <a:t> </a:t>
            </a:r>
            <a:r>
              <a:rPr lang="es-ES" sz="2000" dirty="0" err="1">
                <a:latin typeface="Century Gothic" panose="020B0502020202020204" pitchFamily="34" charset="0"/>
              </a:rPr>
              <a:t>Paralell</a:t>
            </a:r>
            <a:r>
              <a:rPr lang="es-ES" sz="2000" dirty="0">
                <a:latin typeface="Century Gothic" panose="020B0502020202020204" pitchFamily="34" charset="0"/>
              </a:rPr>
              <a:t> (BSP por sus siglas en inglés) es un motor de procesamiento de computación paralela/distribuida altamente escalable, el cual permite la ejecución </a:t>
            </a:r>
            <a:r>
              <a:rPr lang="es-ES" sz="2000" u="sng" dirty="0">
                <a:latin typeface="Century Gothic" panose="020B0502020202020204" pitchFamily="34" charset="0"/>
              </a:rPr>
              <a:t>eficiente de algoritmos de carácter </a:t>
            </a:r>
            <a:r>
              <a:rPr lang="es-ES" sz="2000" dirty="0">
                <a:latin typeface="Century Gothic" panose="020B0502020202020204" pitchFamily="34" charset="0"/>
              </a:rPr>
              <a:t>iterativo y que requieren la transferencia de mensajes para procesar grandes cantidades de datos. </a:t>
            </a:r>
          </a:p>
          <a:p>
            <a:pPr algn="just"/>
            <a:endParaRPr lang="es-ES" sz="2000" dirty="0">
              <a:latin typeface="Century Gothic" panose="020B0502020202020204" pitchFamily="34" charset="0"/>
            </a:endParaRPr>
          </a:p>
          <a:p>
            <a:pPr algn="just"/>
            <a:r>
              <a:rPr lang="es-ES" sz="2000" dirty="0">
                <a:latin typeface="Century Gothic" panose="020B0502020202020204" pitchFamily="34" charset="0"/>
              </a:rPr>
              <a:t>El modelo BSP fue propuesto por Leslie </a:t>
            </a:r>
            <a:r>
              <a:rPr lang="es-ES" sz="2000" dirty="0" err="1">
                <a:latin typeface="Century Gothic" panose="020B0502020202020204" pitchFamily="34" charset="0"/>
              </a:rPr>
              <a:t>Valiant</a:t>
            </a:r>
            <a:r>
              <a:rPr lang="es-ES" sz="2000" dirty="0">
                <a:latin typeface="Century Gothic" panose="020B0502020202020204" pitchFamily="34" charset="0"/>
              </a:rPr>
              <a:t> en 1990, se ejecuta en un </a:t>
            </a:r>
            <a:r>
              <a:rPr lang="es-ES" sz="2000" dirty="0" err="1">
                <a:latin typeface="Century Gothic" panose="020B0502020202020204" pitchFamily="34" charset="0"/>
              </a:rPr>
              <a:t>cluster</a:t>
            </a:r>
            <a:r>
              <a:rPr lang="es-ES" sz="2000" dirty="0">
                <a:latin typeface="Century Gothic" panose="020B0502020202020204" pitchFamily="34" charset="0"/>
              </a:rPr>
              <a:t> de máquinas y generalmente es usado para el procesamiento de datos de tipo grafos y para ejecutar algoritmos de aprendizaje automático (Machine Learning). </a:t>
            </a:r>
          </a:p>
          <a:p>
            <a:pPr marL="457200" indent="-457200" algn="just">
              <a:buFont typeface="+mj-lt"/>
              <a:buAutoNum type="arabicPeriod" startAt="4"/>
            </a:pPr>
            <a:endParaRPr lang="es-ES" sz="2000" dirty="0">
              <a:latin typeface="Century Gothic" panose="020B0502020202020204" pitchFamily="34" charset="0"/>
            </a:endParaRPr>
          </a:p>
          <a:p>
            <a:pPr marL="457200" indent="-457200" algn="just">
              <a:buFont typeface="+mj-lt"/>
              <a:buAutoNum type="arabicPeriod" startAt="4"/>
            </a:pPr>
            <a:endParaRPr lang="es-ES" sz="2000" dirty="0">
              <a:latin typeface="Century Gothic" panose="020B0502020202020204" pitchFamily="34" charset="0"/>
            </a:endParaRPr>
          </a:p>
          <a:p>
            <a:pPr marL="342900" indent="-342900">
              <a:buFont typeface="+mj-lt"/>
              <a:buAutoNum type="arabicPeriod" startAt="4"/>
            </a:pPr>
            <a:endParaRPr lang="es-CO" sz="2000" dirty="0"/>
          </a:p>
        </p:txBody>
      </p:sp>
    </p:spTree>
    <p:extLst>
      <p:ext uri="{BB962C8B-B14F-4D97-AF65-F5344CB8AC3E}">
        <p14:creationId xmlns:p14="http://schemas.microsoft.com/office/powerpoint/2010/main" val="801185164"/>
      </p:ext>
    </p:extLst>
  </p:cSld>
  <p:clrMapOvr>
    <a:overrideClrMapping bg1="lt1" tx1="dk1" bg2="lt2" tx2="dk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4638"/>
            <a:ext cx="5126360" cy="1143000"/>
          </a:xfrm>
        </p:spPr>
        <p:txBody>
          <a:bodyPr/>
          <a:lstStyle/>
          <a:p>
            <a:pPr algn="l"/>
            <a:r>
              <a:rPr lang="es-CO" dirty="0"/>
              <a:t>Conceptos</a:t>
            </a:r>
          </a:p>
        </p:txBody>
      </p:sp>
      <p:sp>
        <p:nvSpPr>
          <p:cNvPr id="5" name="CuadroTexto 4">
            <a:extLst>
              <a:ext uri="{FF2B5EF4-FFF2-40B4-BE49-F238E27FC236}">
                <a16:creationId xmlns:a16="http://schemas.microsoft.com/office/drawing/2014/main" id="{83ADCB2E-FCB5-4974-B666-40609E13001B}"/>
              </a:ext>
            </a:extLst>
          </p:cNvPr>
          <p:cNvSpPr txBox="1"/>
          <p:nvPr/>
        </p:nvSpPr>
        <p:spPr>
          <a:xfrm>
            <a:off x="609601" y="1196752"/>
            <a:ext cx="10814991" cy="1015663"/>
          </a:xfrm>
          <a:prstGeom prst="rect">
            <a:avLst/>
          </a:prstGeom>
          <a:noFill/>
        </p:spPr>
        <p:txBody>
          <a:bodyPr wrap="square" rtlCol="0">
            <a:spAutoFit/>
          </a:bodyPr>
          <a:lstStyle/>
          <a:p>
            <a:pPr lvl="0" algn="just" eaLnBrk="1" fontAlgn="auto" hangingPunct="1">
              <a:spcBef>
                <a:spcPts val="0"/>
              </a:spcBef>
              <a:spcAft>
                <a:spcPts val="0"/>
              </a:spcAft>
              <a:defRPr/>
            </a:pPr>
            <a:r>
              <a:rPr lang="es-ES" sz="2000" dirty="0"/>
              <a:t>Una sola ejecución de procesamiento del motor de procesamiento BSP se conoce como un trabajo de MapReduce. Cada trabajo de MapReduce está compuesto por una tarea de mapeo y una de reduce. Cada tarea está compuesta por diferentes etapas: </a:t>
            </a:r>
          </a:p>
        </p:txBody>
      </p:sp>
      <p:graphicFrame>
        <p:nvGraphicFramePr>
          <p:cNvPr id="9" name="Diagrama 8">
            <a:extLst>
              <a:ext uri="{FF2B5EF4-FFF2-40B4-BE49-F238E27FC236}">
                <a16:creationId xmlns:a16="http://schemas.microsoft.com/office/drawing/2014/main" id="{5DAA9867-31D7-47C9-A26C-A371042891AA}"/>
              </a:ext>
            </a:extLst>
          </p:cNvPr>
          <p:cNvGraphicFramePr/>
          <p:nvPr>
            <p:extLst>
              <p:ext uri="{D42A27DB-BD31-4B8C-83A1-F6EECF244321}">
                <p14:modId xmlns:p14="http://schemas.microsoft.com/office/powerpoint/2010/main" val="2249931831"/>
              </p:ext>
            </p:extLst>
          </p:nvPr>
        </p:nvGraphicFramePr>
        <p:xfrm>
          <a:off x="609601" y="2636911"/>
          <a:ext cx="10526960" cy="32403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2055668"/>
      </p:ext>
    </p:extLst>
  </p:cSld>
  <p:clrMapOvr>
    <a:overrideClrMapping bg1="lt1" tx1="dk1" bg2="lt2" tx2="dk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4638"/>
            <a:ext cx="5126360" cy="1143000"/>
          </a:xfrm>
        </p:spPr>
        <p:txBody>
          <a:bodyPr/>
          <a:lstStyle/>
          <a:p>
            <a:pPr algn="l"/>
            <a:r>
              <a:rPr lang="es-CO" dirty="0"/>
              <a:t>Conceptos</a:t>
            </a:r>
          </a:p>
        </p:txBody>
      </p:sp>
      <p:sp>
        <p:nvSpPr>
          <p:cNvPr id="4" name="object 11">
            <a:extLst>
              <a:ext uri="{FF2B5EF4-FFF2-40B4-BE49-F238E27FC236}">
                <a16:creationId xmlns:a16="http://schemas.microsoft.com/office/drawing/2014/main" id="{35CE7CB3-64F5-45D3-8AB8-6D94970F0AA5}"/>
              </a:ext>
            </a:extLst>
          </p:cNvPr>
          <p:cNvSpPr/>
          <p:nvPr/>
        </p:nvSpPr>
        <p:spPr>
          <a:xfrm>
            <a:off x="479376" y="1376772"/>
            <a:ext cx="2880000" cy="3960000"/>
          </a:xfrm>
          <a:prstGeom prst="rect">
            <a:avLst/>
          </a:prstGeom>
          <a:blipFill>
            <a:blip r:embed="rId4" cstate="print"/>
            <a:stretch>
              <a:fillRect/>
            </a:stretch>
          </a:blipFill>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object 10">
            <a:extLst>
              <a:ext uri="{FF2B5EF4-FFF2-40B4-BE49-F238E27FC236}">
                <a16:creationId xmlns:a16="http://schemas.microsoft.com/office/drawing/2014/main" id="{D2F85FA3-82B4-428B-810F-AB3A2437569C}"/>
              </a:ext>
            </a:extLst>
          </p:cNvPr>
          <p:cNvSpPr/>
          <p:nvPr/>
        </p:nvSpPr>
        <p:spPr>
          <a:xfrm>
            <a:off x="4367808" y="1376772"/>
            <a:ext cx="2880000" cy="3960000"/>
          </a:xfrm>
          <a:prstGeom prst="rect">
            <a:avLst/>
          </a:prstGeom>
          <a:blipFill>
            <a:blip r:embed="rId5" cstate="print"/>
            <a:stretch>
              <a:fillRect/>
            </a:stretch>
          </a:blipFill>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9">
            <a:extLst>
              <a:ext uri="{FF2B5EF4-FFF2-40B4-BE49-F238E27FC236}">
                <a16:creationId xmlns:a16="http://schemas.microsoft.com/office/drawing/2014/main" id="{1AC40891-5369-4636-92BB-5407F6587CA2}"/>
              </a:ext>
            </a:extLst>
          </p:cNvPr>
          <p:cNvSpPr/>
          <p:nvPr/>
        </p:nvSpPr>
        <p:spPr>
          <a:xfrm>
            <a:off x="8256240" y="1376772"/>
            <a:ext cx="2880000" cy="3960000"/>
          </a:xfrm>
          <a:prstGeom prst="rect">
            <a:avLst/>
          </a:prstGeom>
          <a:blipFill>
            <a:blip r:embed="rId6" cstate="print"/>
            <a:stretch>
              <a:fillRect/>
            </a:stretch>
          </a:blipFill>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Flecha: a la derecha 2">
            <a:extLst>
              <a:ext uri="{FF2B5EF4-FFF2-40B4-BE49-F238E27FC236}">
                <a16:creationId xmlns:a16="http://schemas.microsoft.com/office/drawing/2014/main" id="{50F202B7-27F7-4B0E-90AF-24EAA84BC62C}"/>
              </a:ext>
            </a:extLst>
          </p:cNvPr>
          <p:cNvSpPr/>
          <p:nvPr/>
        </p:nvSpPr>
        <p:spPr>
          <a:xfrm>
            <a:off x="3575720" y="3861048"/>
            <a:ext cx="792088"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Flecha: a la derecha 7">
            <a:extLst>
              <a:ext uri="{FF2B5EF4-FFF2-40B4-BE49-F238E27FC236}">
                <a16:creationId xmlns:a16="http://schemas.microsoft.com/office/drawing/2014/main" id="{FF5B9B39-3A2C-438B-B4F7-9F851F0109E3}"/>
              </a:ext>
            </a:extLst>
          </p:cNvPr>
          <p:cNvSpPr/>
          <p:nvPr/>
        </p:nvSpPr>
        <p:spPr>
          <a:xfrm>
            <a:off x="7355980" y="3861048"/>
            <a:ext cx="792088"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Elipse 6">
            <a:extLst>
              <a:ext uri="{FF2B5EF4-FFF2-40B4-BE49-F238E27FC236}">
                <a16:creationId xmlns:a16="http://schemas.microsoft.com/office/drawing/2014/main" id="{ADD815E5-B058-4525-93F2-0F4B9172AD7D}"/>
              </a:ext>
            </a:extLst>
          </p:cNvPr>
          <p:cNvSpPr/>
          <p:nvPr/>
        </p:nvSpPr>
        <p:spPr>
          <a:xfrm>
            <a:off x="3172781" y="1052736"/>
            <a:ext cx="618963"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1</a:t>
            </a:r>
          </a:p>
        </p:txBody>
      </p:sp>
      <p:sp>
        <p:nvSpPr>
          <p:cNvPr id="11" name="Elipse 10">
            <a:extLst>
              <a:ext uri="{FF2B5EF4-FFF2-40B4-BE49-F238E27FC236}">
                <a16:creationId xmlns:a16="http://schemas.microsoft.com/office/drawing/2014/main" id="{0B4234C3-9712-4D45-8041-A12C20CE5CDA}"/>
              </a:ext>
            </a:extLst>
          </p:cNvPr>
          <p:cNvSpPr/>
          <p:nvPr/>
        </p:nvSpPr>
        <p:spPr>
          <a:xfrm>
            <a:off x="6992413" y="982231"/>
            <a:ext cx="618963"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2</a:t>
            </a:r>
          </a:p>
        </p:txBody>
      </p:sp>
      <p:sp>
        <p:nvSpPr>
          <p:cNvPr id="12" name="Elipse 11">
            <a:extLst>
              <a:ext uri="{FF2B5EF4-FFF2-40B4-BE49-F238E27FC236}">
                <a16:creationId xmlns:a16="http://schemas.microsoft.com/office/drawing/2014/main" id="{833CF225-4C91-4CD5-83A9-1BC92FCA9EAC}"/>
              </a:ext>
            </a:extLst>
          </p:cNvPr>
          <p:cNvSpPr/>
          <p:nvPr/>
        </p:nvSpPr>
        <p:spPr>
          <a:xfrm>
            <a:off x="10651191" y="945164"/>
            <a:ext cx="618963"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3</a:t>
            </a:r>
          </a:p>
        </p:txBody>
      </p:sp>
    </p:spTree>
    <p:extLst>
      <p:ext uri="{BB962C8B-B14F-4D97-AF65-F5344CB8AC3E}">
        <p14:creationId xmlns:p14="http://schemas.microsoft.com/office/powerpoint/2010/main" val="865464613"/>
      </p:ext>
    </p:extLst>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4638"/>
            <a:ext cx="5126360" cy="1143000"/>
          </a:xfrm>
        </p:spPr>
        <p:txBody>
          <a:bodyPr/>
          <a:lstStyle/>
          <a:p>
            <a:pPr algn="l"/>
            <a:r>
              <a:rPr lang="es-CO" dirty="0"/>
              <a:t>Conceptos</a:t>
            </a:r>
          </a:p>
        </p:txBody>
      </p:sp>
      <p:sp>
        <p:nvSpPr>
          <p:cNvPr id="3" name="Flecha: a la derecha 2">
            <a:extLst>
              <a:ext uri="{FF2B5EF4-FFF2-40B4-BE49-F238E27FC236}">
                <a16:creationId xmlns:a16="http://schemas.microsoft.com/office/drawing/2014/main" id="{50F202B7-27F7-4B0E-90AF-24EAA84BC62C}"/>
              </a:ext>
            </a:extLst>
          </p:cNvPr>
          <p:cNvSpPr/>
          <p:nvPr/>
        </p:nvSpPr>
        <p:spPr>
          <a:xfrm>
            <a:off x="3575720" y="3861048"/>
            <a:ext cx="792088"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Flecha: a la derecha 7">
            <a:extLst>
              <a:ext uri="{FF2B5EF4-FFF2-40B4-BE49-F238E27FC236}">
                <a16:creationId xmlns:a16="http://schemas.microsoft.com/office/drawing/2014/main" id="{FF5B9B39-3A2C-438B-B4F7-9F851F0109E3}"/>
              </a:ext>
            </a:extLst>
          </p:cNvPr>
          <p:cNvSpPr/>
          <p:nvPr/>
        </p:nvSpPr>
        <p:spPr>
          <a:xfrm>
            <a:off x="7355980" y="3861048"/>
            <a:ext cx="792088"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object 10">
            <a:extLst>
              <a:ext uri="{FF2B5EF4-FFF2-40B4-BE49-F238E27FC236}">
                <a16:creationId xmlns:a16="http://schemas.microsoft.com/office/drawing/2014/main" id="{CE22CEA7-BCE9-41D7-81D8-04E9C6209475}"/>
              </a:ext>
            </a:extLst>
          </p:cNvPr>
          <p:cNvSpPr/>
          <p:nvPr/>
        </p:nvSpPr>
        <p:spPr>
          <a:xfrm>
            <a:off x="263672" y="1412776"/>
            <a:ext cx="2880000" cy="3960000"/>
          </a:xfrm>
          <a:prstGeom prst="rect">
            <a:avLst/>
          </a:prstGeom>
          <a:blipFill>
            <a:blip r:embed="rId4" cstate="print"/>
            <a:stretch>
              <a:fillRect/>
            </a:stretch>
          </a:blipFill>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4" name="object 10">
            <a:extLst>
              <a:ext uri="{FF2B5EF4-FFF2-40B4-BE49-F238E27FC236}">
                <a16:creationId xmlns:a16="http://schemas.microsoft.com/office/drawing/2014/main" id="{053F7992-60D8-4C82-A91F-DABE23DBA77A}"/>
              </a:ext>
            </a:extLst>
          </p:cNvPr>
          <p:cNvSpPr/>
          <p:nvPr/>
        </p:nvSpPr>
        <p:spPr>
          <a:xfrm>
            <a:off x="4440136" y="1412776"/>
            <a:ext cx="2880000" cy="3960000"/>
          </a:xfrm>
          <a:prstGeom prst="rect">
            <a:avLst/>
          </a:prstGeom>
          <a:blipFill>
            <a:blip r:embed="rId5" cstate="print"/>
            <a:stretch>
              <a:fillRect/>
            </a:stretch>
          </a:blipFill>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5" name="object 10">
            <a:extLst>
              <a:ext uri="{FF2B5EF4-FFF2-40B4-BE49-F238E27FC236}">
                <a16:creationId xmlns:a16="http://schemas.microsoft.com/office/drawing/2014/main" id="{5CDEB1DF-369E-47BA-9DD5-C4F0B1E9C6C3}"/>
              </a:ext>
            </a:extLst>
          </p:cNvPr>
          <p:cNvSpPr/>
          <p:nvPr/>
        </p:nvSpPr>
        <p:spPr>
          <a:xfrm>
            <a:off x="8328568" y="1412776"/>
            <a:ext cx="2880000" cy="3960000"/>
          </a:xfrm>
          <a:prstGeom prst="rect">
            <a:avLst/>
          </a:prstGeom>
          <a:blipFill>
            <a:blip r:embed="rId6" cstate="print"/>
            <a:stretch>
              <a:fillRect/>
            </a:stretch>
          </a:blipFill>
        </p:spPr>
        <p:txBody>
          <a:bodyPr wrap="square" lIns="0" tIns="0" rIns="0" bIns="0" rtlCol="0"/>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Elipse 6">
            <a:extLst>
              <a:ext uri="{FF2B5EF4-FFF2-40B4-BE49-F238E27FC236}">
                <a16:creationId xmlns:a16="http://schemas.microsoft.com/office/drawing/2014/main" id="{ADD815E5-B058-4525-93F2-0F4B9172AD7D}"/>
              </a:ext>
            </a:extLst>
          </p:cNvPr>
          <p:cNvSpPr/>
          <p:nvPr/>
        </p:nvSpPr>
        <p:spPr>
          <a:xfrm>
            <a:off x="3172781" y="1052736"/>
            <a:ext cx="618963"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1</a:t>
            </a:r>
          </a:p>
        </p:txBody>
      </p:sp>
      <p:sp>
        <p:nvSpPr>
          <p:cNvPr id="11" name="Elipse 10">
            <a:extLst>
              <a:ext uri="{FF2B5EF4-FFF2-40B4-BE49-F238E27FC236}">
                <a16:creationId xmlns:a16="http://schemas.microsoft.com/office/drawing/2014/main" id="{0B4234C3-9712-4D45-8041-A12C20CE5CDA}"/>
              </a:ext>
            </a:extLst>
          </p:cNvPr>
          <p:cNvSpPr/>
          <p:nvPr/>
        </p:nvSpPr>
        <p:spPr>
          <a:xfrm>
            <a:off x="6992413" y="982231"/>
            <a:ext cx="618963"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2</a:t>
            </a:r>
          </a:p>
        </p:txBody>
      </p:sp>
      <p:sp>
        <p:nvSpPr>
          <p:cNvPr id="12" name="Elipse 11">
            <a:extLst>
              <a:ext uri="{FF2B5EF4-FFF2-40B4-BE49-F238E27FC236}">
                <a16:creationId xmlns:a16="http://schemas.microsoft.com/office/drawing/2014/main" id="{833CF225-4C91-4CD5-83A9-1BC92FCA9EAC}"/>
              </a:ext>
            </a:extLst>
          </p:cNvPr>
          <p:cNvSpPr/>
          <p:nvPr/>
        </p:nvSpPr>
        <p:spPr>
          <a:xfrm>
            <a:off x="10651191" y="945164"/>
            <a:ext cx="618963"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3</a:t>
            </a:r>
          </a:p>
        </p:txBody>
      </p:sp>
    </p:spTree>
    <p:extLst>
      <p:ext uri="{BB962C8B-B14F-4D97-AF65-F5344CB8AC3E}">
        <p14:creationId xmlns:p14="http://schemas.microsoft.com/office/powerpoint/2010/main" val="168169555"/>
      </p:ext>
    </p:extLst>
  </p:cSld>
  <p:clrMapOvr>
    <a:overrideClrMapping bg1="lt1" tx1="dk1" bg2="lt2" tx2="dk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Picture 5">
            <a:extLst>
              <a:ext uri="{FF2B5EF4-FFF2-40B4-BE49-F238E27FC236}">
                <a16:creationId xmlns:a16="http://schemas.microsoft.com/office/drawing/2014/main" id="{721117B2-07C3-4DE8-B5D3-1457C79115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085" y="1772816"/>
            <a:ext cx="5453955" cy="4090466"/>
          </a:xfrm>
          <a:prstGeom prst="rect">
            <a:avLst/>
          </a:prstGeom>
        </p:spPr>
      </p:pic>
      <p:sp>
        <p:nvSpPr>
          <p:cNvPr id="17" name="Título 1">
            <a:extLst>
              <a:ext uri="{FF2B5EF4-FFF2-40B4-BE49-F238E27FC236}">
                <a16:creationId xmlns:a16="http://schemas.microsoft.com/office/drawing/2014/main" id="{261210AE-7898-4DC9-B906-6439DFD2B2E0}"/>
              </a:ext>
            </a:extLst>
          </p:cNvPr>
          <p:cNvSpPr>
            <a:spLocks noGrp="1"/>
          </p:cNvSpPr>
          <p:nvPr>
            <p:ph type="title"/>
          </p:nvPr>
        </p:nvSpPr>
        <p:spPr>
          <a:xfrm>
            <a:off x="609601" y="274638"/>
            <a:ext cx="5126360" cy="1143000"/>
          </a:xfrm>
        </p:spPr>
        <p:txBody>
          <a:bodyPr/>
          <a:lstStyle/>
          <a:p>
            <a:pPr algn="l"/>
            <a:r>
              <a:rPr lang="es-CO" dirty="0"/>
              <a:t>Hora de las cartas</a:t>
            </a:r>
          </a:p>
        </p:txBody>
      </p:sp>
      <p:sp>
        <p:nvSpPr>
          <p:cNvPr id="18" name="CuadroTexto 17">
            <a:extLst>
              <a:ext uri="{FF2B5EF4-FFF2-40B4-BE49-F238E27FC236}">
                <a16:creationId xmlns:a16="http://schemas.microsoft.com/office/drawing/2014/main" id="{B0D8A34E-6845-436E-A05D-F67AA5D7D20C}"/>
              </a:ext>
            </a:extLst>
          </p:cNvPr>
          <p:cNvSpPr txBox="1"/>
          <p:nvPr/>
        </p:nvSpPr>
        <p:spPr>
          <a:xfrm>
            <a:off x="6456040" y="1772816"/>
            <a:ext cx="4032448" cy="830997"/>
          </a:xfrm>
          <a:prstGeom prst="rect">
            <a:avLst/>
          </a:prstGeom>
          <a:noFill/>
        </p:spPr>
        <p:txBody>
          <a:bodyPr wrap="square" rtlCol="0">
            <a:spAutoFit/>
          </a:bodyPr>
          <a:lstStyle/>
          <a:p>
            <a:pPr marL="285750" indent="-285750">
              <a:buFont typeface="Arial" panose="020B0604020202020204" pitchFamily="34" charset="0"/>
              <a:buChar char="•"/>
            </a:pPr>
            <a:r>
              <a:rPr lang="es-CO" sz="2400" dirty="0"/>
              <a:t>Encontrar la ruta más corta entre A y G</a:t>
            </a:r>
          </a:p>
        </p:txBody>
      </p:sp>
    </p:spTree>
    <p:extLst>
      <p:ext uri="{BB962C8B-B14F-4D97-AF65-F5344CB8AC3E}">
        <p14:creationId xmlns:p14="http://schemas.microsoft.com/office/powerpoint/2010/main" val="2827683832"/>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F63E744-C167-4579-9EC5-1F8608822DBA}"/>
              </a:ext>
            </a:extLst>
          </p:cNvPr>
          <p:cNvPicPr>
            <a:picLocks noChangeAspect="1"/>
          </p:cNvPicPr>
          <p:nvPr/>
        </p:nvPicPr>
        <p:blipFill>
          <a:blip r:embed="rId3"/>
          <a:stretch>
            <a:fillRect/>
          </a:stretch>
        </p:blipFill>
        <p:spPr>
          <a:xfrm>
            <a:off x="1900875" y="4488577"/>
            <a:ext cx="2143125" cy="2143125"/>
          </a:xfrm>
          <a:prstGeom prst="rect">
            <a:avLst/>
          </a:prstGeom>
        </p:spPr>
      </p:pic>
      <p:sp>
        <p:nvSpPr>
          <p:cNvPr id="6" name="Título 1">
            <a:extLst>
              <a:ext uri="{FF2B5EF4-FFF2-40B4-BE49-F238E27FC236}">
                <a16:creationId xmlns:a16="http://schemas.microsoft.com/office/drawing/2014/main" id="{5517EA4B-2C1E-4DB2-A881-513CFECA7EDE}"/>
              </a:ext>
            </a:extLst>
          </p:cNvPr>
          <p:cNvSpPr>
            <a:spLocks noGrp="1"/>
          </p:cNvSpPr>
          <p:nvPr>
            <p:ph type="title"/>
          </p:nvPr>
        </p:nvSpPr>
        <p:spPr>
          <a:xfrm>
            <a:off x="609600" y="274638"/>
            <a:ext cx="10670117" cy="1143000"/>
          </a:xfrm>
        </p:spPr>
        <p:txBody>
          <a:bodyPr/>
          <a:lstStyle/>
          <a:p>
            <a:r>
              <a:rPr lang="es-ES" dirty="0"/>
              <a:t>Hazlo Funcionar</a:t>
            </a:r>
          </a:p>
        </p:txBody>
      </p:sp>
      <p:sp>
        <p:nvSpPr>
          <p:cNvPr id="7" name="Marcador de contenido 4">
            <a:extLst>
              <a:ext uri="{FF2B5EF4-FFF2-40B4-BE49-F238E27FC236}">
                <a16:creationId xmlns:a16="http://schemas.microsoft.com/office/drawing/2014/main" id="{6171A98F-3D60-4F3D-8BDC-1CAE014BD791}"/>
              </a:ext>
            </a:extLst>
          </p:cNvPr>
          <p:cNvSpPr>
            <a:spLocks noGrp="1"/>
          </p:cNvSpPr>
          <p:nvPr>
            <p:ph idx="1"/>
          </p:nvPr>
        </p:nvSpPr>
        <p:spPr>
          <a:xfrm>
            <a:off x="609601" y="1600201"/>
            <a:ext cx="5198368" cy="369332"/>
          </a:xfrm>
        </p:spPr>
        <p:txBody>
          <a:bodyPr/>
          <a:lstStyle/>
          <a:p>
            <a:r>
              <a:rPr lang="es-ES" dirty="0"/>
              <a:t>Taller No-SQL</a:t>
            </a:r>
            <a:endParaRPr lang="es-CO" dirty="0"/>
          </a:p>
        </p:txBody>
      </p:sp>
      <p:sp>
        <p:nvSpPr>
          <p:cNvPr id="8" name="Elipse 7">
            <a:extLst>
              <a:ext uri="{FF2B5EF4-FFF2-40B4-BE49-F238E27FC236}">
                <a16:creationId xmlns:a16="http://schemas.microsoft.com/office/drawing/2014/main" id="{F575B362-A99D-484B-A1BB-CDC3891D85EE}"/>
              </a:ext>
            </a:extLst>
          </p:cNvPr>
          <p:cNvSpPr/>
          <p:nvPr/>
        </p:nvSpPr>
        <p:spPr>
          <a:xfrm>
            <a:off x="6680375" y="2238325"/>
            <a:ext cx="2952327" cy="266429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CO" sz="4400" b="1" dirty="0"/>
              <a:t>Taller 5.1</a:t>
            </a:r>
          </a:p>
        </p:txBody>
      </p:sp>
      <p:sp>
        <p:nvSpPr>
          <p:cNvPr id="9" name="CuadroTexto 8">
            <a:extLst>
              <a:ext uri="{FF2B5EF4-FFF2-40B4-BE49-F238E27FC236}">
                <a16:creationId xmlns:a16="http://schemas.microsoft.com/office/drawing/2014/main" id="{7ABC16A6-3242-459A-9C4E-92A6A15E3FB4}"/>
              </a:ext>
            </a:extLst>
          </p:cNvPr>
          <p:cNvSpPr txBox="1"/>
          <p:nvPr/>
        </p:nvSpPr>
        <p:spPr>
          <a:xfrm>
            <a:off x="6384033" y="5074309"/>
            <a:ext cx="3711272" cy="646331"/>
          </a:xfrm>
          <a:prstGeom prst="rect">
            <a:avLst/>
          </a:prstGeom>
          <a:noFill/>
        </p:spPr>
        <p:txBody>
          <a:bodyPr wrap="none" rtlCol="0">
            <a:spAutoFit/>
          </a:bodyPr>
          <a:lstStyle/>
          <a:p>
            <a:r>
              <a:rPr lang="es-CO" b="1" dirty="0"/>
              <a:t>educacion.masdatascience.com</a:t>
            </a:r>
          </a:p>
          <a:p>
            <a:endParaRPr lang="es-CO" dirty="0"/>
          </a:p>
        </p:txBody>
      </p:sp>
      <p:pic>
        <p:nvPicPr>
          <p:cNvPr id="2050" name="Picture 2" descr="Resultado de imagen para web site logo">
            <a:extLst>
              <a:ext uri="{FF2B5EF4-FFF2-40B4-BE49-F238E27FC236}">
                <a16:creationId xmlns:a16="http://schemas.microsoft.com/office/drawing/2014/main" id="{40AE0821-C15B-4C81-B0CF-F1163A5673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564904"/>
            <a:ext cx="2126489" cy="21264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mongodb">
            <a:extLst>
              <a:ext uri="{FF2B5EF4-FFF2-40B4-BE49-F238E27FC236}">
                <a16:creationId xmlns:a16="http://schemas.microsoft.com/office/drawing/2014/main" id="{369E3D11-360A-4123-A62E-BBB1CF359B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8785" y="2296000"/>
            <a:ext cx="2273459" cy="266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022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1" y="274638"/>
            <a:ext cx="5126360" cy="1143000"/>
          </a:xfrm>
        </p:spPr>
        <p:txBody>
          <a:bodyPr/>
          <a:lstStyle/>
          <a:p>
            <a:pPr algn="l"/>
            <a:r>
              <a:rPr lang="es-CO" dirty="0"/>
              <a:t>Tipos de datos</a:t>
            </a:r>
          </a:p>
        </p:txBody>
      </p:sp>
      <p:sp>
        <p:nvSpPr>
          <p:cNvPr id="7" name="Cilindro 6">
            <a:extLst>
              <a:ext uri="{FF2B5EF4-FFF2-40B4-BE49-F238E27FC236}">
                <a16:creationId xmlns:a16="http://schemas.microsoft.com/office/drawing/2014/main" id="{60532DE1-5498-4873-BB2F-20D30FB85526}"/>
              </a:ext>
            </a:extLst>
          </p:cNvPr>
          <p:cNvSpPr/>
          <p:nvPr/>
        </p:nvSpPr>
        <p:spPr>
          <a:xfrm>
            <a:off x="1127448" y="2116765"/>
            <a:ext cx="2174031" cy="165618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Bases de datos</a:t>
            </a:r>
          </a:p>
        </p:txBody>
      </p:sp>
      <p:sp>
        <p:nvSpPr>
          <p:cNvPr id="3" name="CuadroTexto 2">
            <a:extLst>
              <a:ext uri="{FF2B5EF4-FFF2-40B4-BE49-F238E27FC236}">
                <a16:creationId xmlns:a16="http://schemas.microsoft.com/office/drawing/2014/main" id="{493F3328-36BB-461E-9A90-EA758A1B0D9D}"/>
              </a:ext>
            </a:extLst>
          </p:cNvPr>
          <p:cNvSpPr txBox="1"/>
          <p:nvPr/>
        </p:nvSpPr>
        <p:spPr>
          <a:xfrm>
            <a:off x="4007769" y="2076916"/>
            <a:ext cx="5616624" cy="2523768"/>
          </a:xfrm>
          <a:prstGeom prst="rect">
            <a:avLst/>
          </a:prstGeom>
          <a:noFill/>
        </p:spPr>
        <p:txBody>
          <a:bodyPr wrap="square" rtlCol="0">
            <a:spAutoFit/>
          </a:bodyPr>
          <a:lstStyle/>
          <a:p>
            <a:pPr marL="285750" lvl="0" indent="-285750">
              <a:buFont typeface="Arial" panose="020B0604020202020204" pitchFamily="34" charset="0"/>
              <a:buChar char="•"/>
            </a:pPr>
            <a:r>
              <a:rPr lang="es-ES" sz="2800" dirty="0"/>
              <a:t>cumplen un modelo de datos o esquema </a:t>
            </a:r>
          </a:p>
          <a:p>
            <a:pPr marL="285750" lvl="0" indent="-285750">
              <a:buFont typeface="Arial" panose="020B0604020202020204" pitchFamily="34" charset="0"/>
              <a:buChar char="•"/>
            </a:pPr>
            <a:r>
              <a:rPr lang="es-ES" sz="2800" dirty="0"/>
              <a:t>son almacenados de forma tabular </a:t>
            </a:r>
          </a:p>
          <a:p>
            <a:pPr marL="285750" lvl="0" indent="-285750">
              <a:buFont typeface="Arial" panose="020B0604020202020204" pitchFamily="34" charset="0"/>
              <a:buChar char="•"/>
            </a:pPr>
            <a:r>
              <a:rPr lang="es-ES" sz="2800" dirty="0"/>
              <a:t>pueden ser relacionales  </a:t>
            </a:r>
          </a:p>
          <a:p>
            <a:endParaRPr lang="es-CO" dirty="0"/>
          </a:p>
        </p:txBody>
      </p:sp>
      <p:sp>
        <p:nvSpPr>
          <p:cNvPr id="4" name="CuadroTexto 3">
            <a:extLst>
              <a:ext uri="{FF2B5EF4-FFF2-40B4-BE49-F238E27FC236}">
                <a16:creationId xmlns:a16="http://schemas.microsoft.com/office/drawing/2014/main" id="{FA8BB701-7AE9-4F16-9C59-F20A1C38720F}"/>
              </a:ext>
            </a:extLst>
          </p:cNvPr>
          <p:cNvSpPr txBox="1"/>
          <p:nvPr/>
        </p:nvSpPr>
        <p:spPr>
          <a:xfrm>
            <a:off x="853353" y="3948856"/>
            <a:ext cx="2722220" cy="523220"/>
          </a:xfrm>
          <a:prstGeom prst="rect">
            <a:avLst/>
          </a:prstGeom>
          <a:noFill/>
        </p:spPr>
        <p:txBody>
          <a:bodyPr wrap="none" rtlCol="0">
            <a:spAutoFit/>
          </a:bodyPr>
          <a:lstStyle/>
          <a:p>
            <a:r>
              <a:rPr lang="es-CO" sz="2800" b="1" dirty="0"/>
              <a:t>Estructurados </a:t>
            </a:r>
          </a:p>
        </p:txBody>
      </p:sp>
    </p:spTree>
    <p:extLst>
      <p:ext uri="{BB962C8B-B14F-4D97-AF65-F5344CB8AC3E}">
        <p14:creationId xmlns:p14="http://schemas.microsoft.com/office/powerpoint/2010/main" val="14416770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F63E744-C167-4579-9EC5-1F8608822DBA}"/>
              </a:ext>
            </a:extLst>
          </p:cNvPr>
          <p:cNvPicPr>
            <a:picLocks noChangeAspect="1"/>
          </p:cNvPicPr>
          <p:nvPr/>
        </p:nvPicPr>
        <p:blipFill>
          <a:blip r:embed="rId3"/>
          <a:stretch>
            <a:fillRect/>
          </a:stretch>
        </p:blipFill>
        <p:spPr>
          <a:xfrm>
            <a:off x="1900875" y="4488577"/>
            <a:ext cx="2143125" cy="2143125"/>
          </a:xfrm>
          <a:prstGeom prst="rect">
            <a:avLst/>
          </a:prstGeom>
        </p:spPr>
      </p:pic>
      <p:sp>
        <p:nvSpPr>
          <p:cNvPr id="6" name="Título 1">
            <a:extLst>
              <a:ext uri="{FF2B5EF4-FFF2-40B4-BE49-F238E27FC236}">
                <a16:creationId xmlns:a16="http://schemas.microsoft.com/office/drawing/2014/main" id="{5517EA4B-2C1E-4DB2-A881-513CFECA7EDE}"/>
              </a:ext>
            </a:extLst>
          </p:cNvPr>
          <p:cNvSpPr>
            <a:spLocks noGrp="1"/>
          </p:cNvSpPr>
          <p:nvPr>
            <p:ph type="title"/>
          </p:nvPr>
        </p:nvSpPr>
        <p:spPr>
          <a:xfrm>
            <a:off x="609600" y="274638"/>
            <a:ext cx="10670117" cy="1143000"/>
          </a:xfrm>
        </p:spPr>
        <p:txBody>
          <a:bodyPr/>
          <a:lstStyle/>
          <a:p>
            <a:r>
              <a:rPr lang="es-ES" dirty="0"/>
              <a:t>Hazlo Funcionar</a:t>
            </a:r>
          </a:p>
        </p:txBody>
      </p:sp>
      <p:sp>
        <p:nvSpPr>
          <p:cNvPr id="7" name="Marcador de contenido 4">
            <a:extLst>
              <a:ext uri="{FF2B5EF4-FFF2-40B4-BE49-F238E27FC236}">
                <a16:creationId xmlns:a16="http://schemas.microsoft.com/office/drawing/2014/main" id="{6171A98F-3D60-4F3D-8BDC-1CAE014BD791}"/>
              </a:ext>
            </a:extLst>
          </p:cNvPr>
          <p:cNvSpPr>
            <a:spLocks noGrp="1"/>
          </p:cNvSpPr>
          <p:nvPr>
            <p:ph idx="1"/>
          </p:nvPr>
        </p:nvSpPr>
        <p:spPr>
          <a:xfrm>
            <a:off x="609601" y="1600201"/>
            <a:ext cx="5198368" cy="369332"/>
          </a:xfrm>
        </p:spPr>
        <p:txBody>
          <a:bodyPr/>
          <a:lstStyle/>
          <a:p>
            <a:r>
              <a:rPr lang="es-ES" dirty="0"/>
              <a:t>Taller No-SQL</a:t>
            </a:r>
            <a:endParaRPr lang="es-CO" dirty="0"/>
          </a:p>
        </p:txBody>
      </p:sp>
      <p:sp>
        <p:nvSpPr>
          <p:cNvPr id="8" name="Elipse 7">
            <a:extLst>
              <a:ext uri="{FF2B5EF4-FFF2-40B4-BE49-F238E27FC236}">
                <a16:creationId xmlns:a16="http://schemas.microsoft.com/office/drawing/2014/main" id="{F575B362-A99D-484B-A1BB-CDC3891D85EE}"/>
              </a:ext>
            </a:extLst>
          </p:cNvPr>
          <p:cNvSpPr/>
          <p:nvPr/>
        </p:nvSpPr>
        <p:spPr>
          <a:xfrm>
            <a:off x="6680375" y="2238325"/>
            <a:ext cx="2952327" cy="266429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CO" sz="4400" b="1" dirty="0"/>
              <a:t>Taller 5.2</a:t>
            </a:r>
          </a:p>
        </p:txBody>
      </p:sp>
      <p:sp>
        <p:nvSpPr>
          <p:cNvPr id="9" name="CuadroTexto 8">
            <a:extLst>
              <a:ext uri="{FF2B5EF4-FFF2-40B4-BE49-F238E27FC236}">
                <a16:creationId xmlns:a16="http://schemas.microsoft.com/office/drawing/2014/main" id="{7ABC16A6-3242-459A-9C4E-92A6A15E3FB4}"/>
              </a:ext>
            </a:extLst>
          </p:cNvPr>
          <p:cNvSpPr txBox="1"/>
          <p:nvPr/>
        </p:nvSpPr>
        <p:spPr>
          <a:xfrm>
            <a:off x="6384033" y="5074309"/>
            <a:ext cx="3711272" cy="646331"/>
          </a:xfrm>
          <a:prstGeom prst="rect">
            <a:avLst/>
          </a:prstGeom>
          <a:noFill/>
        </p:spPr>
        <p:txBody>
          <a:bodyPr wrap="none" rtlCol="0">
            <a:spAutoFit/>
          </a:bodyPr>
          <a:lstStyle/>
          <a:p>
            <a:r>
              <a:rPr lang="es-CO" b="1" dirty="0"/>
              <a:t>educacion.masdatascience.com</a:t>
            </a:r>
          </a:p>
          <a:p>
            <a:endParaRPr lang="es-CO" dirty="0"/>
          </a:p>
        </p:txBody>
      </p:sp>
      <p:pic>
        <p:nvPicPr>
          <p:cNvPr id="2050" name="Picture 2" descr="Resultado de imagen para web site logo">
            <a:extLst>
              <a:ext uri="{FF2B5EF4-FFF2-40B4-BE49-F238E27FC236}">
                <a16:creationId xmlns:a16="http://schemas.microsoft.com/office/drawing/2014/main" id="{40AE0821-C15B-4C81-B0CF-F1163A5673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564904"/>
            <a:ext cx="2126489" cy="21264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mongodb">
            <a:extLst>
              <a:ext uri="{FF2B5EF4-FFF2-40B4-BE49-F238E27FC236}">
                <a16:creationId xmlns:a16="http://schemas.microsoft.com/office/drawing/2014/main" id="{369E3D11-360A-4123-A62E-BBB1CF359B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8785" y="2296000"/>
            <a:ext cx="2273459" cy="266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3041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9014791" cy="492443"/>
          </a:xfrm>
        </p:spPr>
        <p:txBody>
          <a:bodyPr/>
          <a:lstStyle/>
          <a:p>
            <a:pPr algn="l"/>
            <a:r>
              <a:rPr lang="es-CO" dirty="0"/>
              <a:t>Objetos SQL vs </a:t>
            </a:r>
            <a:r>
              <a:rPr lang="es-CO" dirty="0" err="1"/>
              <a:t>MongoDb</a:t>
            </a:r>
            <a:endParaRPr lang="es-CO" dirty="0"/>
          </a:p>
        </p:txBody>
      </p:sp>
      <p:graphicFrame>
        <p:nvGraphicFramePr>
          <p:cNvPr id="4" name="Tabla 3">
            <a:extLst>
              <a:ext uri="{FF2B5EF4-FFF2-40B4-BE49-F238E27FC236}">
                <a16:creationId xmlns:a16="http://schemas.microsoft.com/office/drawing/2014/main" id="{92035C57-E5DB-466B-9755-8D884B1640DE}"/>
              </a:ext>
            </a:extLst>
          </p:cNvPr>
          <p:cNvGraphicFramePr>
            <a:graphicFrameLocks noGrp="1"/>
          </p:cNvGraphicFramePr>
          <p:nvPr>
            <p:extLst/>
          </p:nvPr>
        </p:nvGraphicFramePr>
        <p:xfrm>
          <a:off x="839416" y="1340768"/>
          <a:ext cx="9612343" cy="3881120"/>
        </p:xfrm>
        <a:graphic>
          <a:graphicData uri="http://schemas.openxmlformats.org/drawingml/2006/table">
            <a:tbl>
              <a:tblPr firstRow="1" bandRow="1">
                <a:tableStyleId>{69012ECD-51FC-41F1-AA8D-1B2483CD663E}</a:tableStyleId>
              </a:tblPr>
              <a:tblGrid>
                <a:gridCol w="4556493">
                  <a:extLst>
                    <a:ext uri="{9D8B030D-6E8A-4147-A177-3AD203B41FA5}">
                      <a16:colId xmlns:a16="http://schemas.microsoft.com/office/drawing/2014/main" val="2525145505"/>
                    </a:ext>
                  </a:extLst>
                </a:gridCol>
                <a:gridCol w="5055850">
                  <a:extLst>
                    <a:ext uri="{9D8B030D-6E8A-4147-A177-3AD203B41FA5}">
                      <a16:colId xmlns:a16="http://schemas.microsoft.com/office/drawing/2014/main" val="2004252201"/>
                    </a:ext>
                  </a:extLst>
                </a:gridCol>
              </a:tblGrid>
              <a:tr h="370840">
                <a:tc>
                  <a:txBody>
                    <a:bodyPr/>
                    <a:lstStyle/>
                    <a:p>
                      <a:r>
                        <a:rPr lang="es-CO" dirty="0"/>
                        <a:t>SQL</a:t>
                      </a:r>
                    </a:p>
                  </a:txBody>
                  <a:tcPr/>
                </a:tc>
                <a:tc>
                  <a:txBody>
                    <a:bodyPr/>
                    <a:lstStyle/>
                    <a:p>
                      <a:r>
                        <a:rPr lang="es-CO" dirty="0" err="1"/>
                        <a:t>MongoDb</a:t>
                      </a:r>
                      <a:endParaRPr lang="es-CO" dirty="0"/>
                    </a:p>
                  </a:txBody>
                  <a:tcPr/>
                </a:tc>
                <a:extLst>
                  <a:ext uri="{0D108BD9-81ED-4DB2-BD59-A6C34878D82A}">
                    <a16:rowId xmlns:a16="http://schemas.microsoft.com/office/drawing/2014/main" val="1569108951"/>
                  </a:ext>
                </a:extLst>
              </a:tr>
              <a:tr h="370840">
                <a:tc>
                  <a:txBody>
                    <a:bodyPr/>
                    <a:lstStyle/>
                    <a:p>
                      <a:pPr marL="285750" indent="-285750">
                        <a:buFont typeface="Arial" panose="020B0604020202020204" pitchFamily="34" charset="0"/>
                        <a:buChar char="•"/>
                      </a:pPr>
                      <a:r>
                        <a:rPr lang="es-CO" sz="1800" dirty="0">
                          <a:solidFill>
                            <a:schemeClr val="tx1"/>
                          </a:solidFill>
                          <a:effectLst/>
                          <a:latin typeface="+mn-lt"/>
                          <a:ea typeface="+mn-ea"/>
                          <a:cs typeface="+mn-cs"/>
                        </a:rPr>
                        <a:t>Lenguaje SQL</a:t>
                      </a:r>
                      <a:endParaRPr lang="es-CO" sz="1600" dirty="0"/>
                    </a:p>
                  </a:txBody>
                  <a:tcPr/>
                </a:tc>
                <a:tc>
                  <a:txBody>
                    <a:bodyPr/>
                    <a:lstStyle/>
                    <a:p>
                      <a:pPr marL="285750" lvl="0" indent="-285750" algn="l" defTabSz="914400" rtl="0" eaLnBrk="1" fontAlgn="base" latinLnBrk="0" hangingPunct="1">
                        <a:buFont typeface="Arial" panose="020B0604020202020204" pitchFamily="34" charset="0"/>
                        <a:buChar char="•"/>
                      </a:pPr>
                      <a:r>
                        <a:rPr lang="es-ES" sz="1600" kern="1200" dirty="0"/>
                        <a:t>API MongoDB</a:t>
                      </a:r>
                      <a:endParaRPr lang="es-CO" sz="1600" dirty="0"/>
                    </a:p>
                  </a:txBody>
                  <a:tcPr/>
                </a:tc>
                <a:extLst>
                  <a:ext uri="{0D108BD9-81ED-4DB2-BD59-A6C34878D82A}">
                    <a16:rowId xmlns:a16="http://schemas.microsoft.com/office/drawing/2014/main" val="2587919096"/>
                  </a:ext>
                </a:extLst>
              </a:tr>
              <a:tr h="370840">
                <a:tc>
                  <a:txBody>
                    <a:bodyPr/>
                    <a:lstStyle/>
                    <a:p>
                      <a:pPr marL="285750" lvl="0" indent="-285750" algn="l" defTabSz="914400" rtl="0" eaLnBrk="1" fontAlgn="base" latinLnBrk="0" hangingPunct="1">
                        <a:buFont typeface="Arial" panose="020B0604020202020204" pitchFamily="34" charset="0"/>
                        <a:buChar char="•"/>
                      </a:pPr>
                      <a:r>
                        <a:rPr lang="es-CO" sz="1800" dirty="0">
                          <a:solidFill>
                            <a:schemeClr val="tx1"/>
                          </a:solidFill>
                          <a:effectLst/>
                          <a:latin typeface="+mn-lt"/>
                          <a:ea typeface="+mn-ea"/>
                          <a:cs typeface="+mn-cs"/>
                        </a:rPr>
                        <a:t>Base de datos estructurada</a:t>
                      </a:r>
                      <a:endParaRPr lang="es-ES" sz="1600" kern="1200" dirty="0">
                        <a:solidFill>
                          <a:schemeClr val="dk1"/>
                        </a:solidFill>
                        <a:latin typeface="+mn-lt"/>
                        <a:ea typeface="+mn-ea"/>
                        <a:cs typeface="+mn-cs"/>
                      </a:endParaRPr>
                    </a:p>
                  </a:txBody>
                  <a:tcPr/>
                </a:tc>
                <a:tc>
                  <a:txBody>
                    <a:bodyPr/>
                    <a:lstStyle/>
                    <a:p>
                      <a:pPr marL="285750" lvl="0" indent="-285750" algn="l" defTabSz="914400" rtl="0" eaLnBrk="1" fontAlgn="base" latinLnBrk="0" hangingPunct="1">
                        <a:buFont typeface="Arial" panose="020B0604020202020204" pitchFamily="34" charset="0"/>
                        <a:buChar char="•"/>
                      </a:pPr>
                      <a:r>
                        <a:rPr lang="es-CO" sz="1800" dirty="0">
                          <a:solidFill>
                            <a:schemeClr val="tx1"/>
                          </a:solidFill>
                          <a:effectLst/>
                          <a:latin typeface="+mn-lt"/>
                          <a:ea typeface="+mn-ea"/>
                          <a:cs typeface="+mn-cs"/>
                        </a:rPr>
                        <a:t>Base de datos documental </a:t>
                      </a:r>
                      <a:endParaRPr lang="es-CO" sz="1600" kern="1200" dirty="0">
                        <a:solidFill>
                          <a:schemeClr val="dk1"/>
                        </a:solidFill>
                        <a:latin typeface="+mn-lt"/>
                        <a:ea typeface="+mn-ea"/>
                        <a:cs typeface="+mn-cs"/>
                      </a:endParaRPr>
                    </a:p>
                  </a:txBody>
                  <a:tcPr/>
                </a:tc>
                <a:extLst>
                  <a:ext uri="{0D108BD9-81ED-4DB2-BD59-A6C34878D82A}">
                    <a16:rowId xmlns:a16="http://schemas.microsoft.com/office/drawing/2014/main" val="380873864"/>
                  </a:ext>
                </a:extLst>
              </a:tr>
              <a:tr h="370840">
                <a:tc>
                  <a:txBody>
                    <a:bodyPr/>
                    <a:lstStyle/>
                    <a:p>
                      <a:pPr marL="285750" lvl="0" indent="-285750" algn="l" defTabSz="914400" rtl="0" eaLnBrk="1" fontAlgn="base" latinLnBrk="0" hangingPunct="1">
                        <a:buFont typeface="Arial" panose="020B0604020202020204" pitchFamily="34" charset="0"/>
                        <a:buChar char="•"/>
                      </a:pPr>
                      <a:r>
                        <a:rPr lang="es-CO" sz="1800" dirty="0">
                          <a:solidFill>
                            <a:schemeClr val="tx1"/>
                          </a:solidFill>
                          <a:effectLst/>
                          <a:latin typeface="+mn-lt"/>
                          <a:ea typeface="+mn-ea"/>
                          <a:cs typeface="+mn-cs"/>
                        </a:rPr>
                        <a:t>Tabla</a:t>
                      </a:r>
                      <a:endParaRPr lang="es-CO" sz="1600" kern="1200" dirty="0">
                        <a:solidFill>
                          <a:schemeClr val="dk1"/>
                        </a:solidFill>
                        <a:latin typeface="+mn-lt"/>
                        <a:ea typeface="+mn-ea"/>
                        <a:cs typeface="+mn-cs"/>
                      </a:endParaRPr>
                    </a:p>
                  </a:txBody>
                  <a:tcPr/>
                </a:tc>
                <a:tc>
                  <a:txBody>
                    <a:bodyPr/>
                    <a:lstStyle/>
                    <a:p>
                      <a:pPr marL="285750" lvl="0" indent="-285750" algn="l" defTabSz="914400" rtl="0" eaLnBrk="1" fontAlgn="base" latinLnBrk="0" hangingPunct="1">
                        <a:buFont typeface="Arial" panose="020B0604020202020204" pitchFamily="34" charset="0"/>
                        <a:buChar char="•"/>
                      </a:pPr>
                      <a:r>
                        <a:rPr lang="es-CO" sz="1800" dirty="0" err="1">
                          <a:solidFill>
                            <a:schemeClr val="tx1"/>
                          </a:solidFill>
                          <a:effectLst/>
                          <a:latin typeface="+mn-lt"/>
                          <a:ea typeface="+mn-ea"/>
                          <a:cs typeface="+mn-cs"/>
                        </a:rPr>
                        <a:t>Collection</a:t>
                      </a:r>
                      <a:endParaRPr lang="es-CO" sz="1600" kern="1200" dirty="0">
                        <a:solidFill>
                          <a:schemeClr val="dk1"/>
                        </a:solidFill>
                        <a:latin typeface="+mn-lt"/>
                        <a:ea typeface="+mn-ea"/>
                        <a:cs typeface="+mn-cs"/>
                      </a:endParaRPr>
                    </a:p>
                  </a:txBody>
                  <a:tcPr/>
                </a:tc>
                <a:extLst>
                  <a:ext uri="{0D108BD9-81ED-4DB2-BD59-A6C34878D82A}">
                    <a16:rowId xmlns:a16="http://schemas.microsoft.com/office/drawing/2014/main" val="152351466"/>
                  </a:ext>
                </a:extLst>
              </a:tr>
              <a:tr h="370840">
                <a:tc>
                  <a:txBody>
                    <a:bodyPr/>
                    <a:lstStyle/>
                    <a:p>
                      <a:pPr marL="285750" indent="-285750">
                        <a:buFont typeface="Arial" panose="020B0604020202020204" pitchFamily="34" charset="0"/>
                        <a:buChar char="•"/>
                      </a:pPr>
                      <a:r>
                        <a:rPr lang="es-CO" sz="1800" dirty="0">
                          <a:solidFill>
                            <a:schemeClr val="tx1"/>
                          </a:solidFill>
                          <a:effectLst/>
                          <a:latin typeface="+mn-lt"/>
                          <a:ea typeface="+mn-ea"/>
                          <a:cs typeface="+mn-cs"/>
                        </a:rPr>
                        <a:t>Fila</a:t>
                      </a:r>
                      <a:endParaRPr lang="es-CO" sz="1600" kern="1200" dirty="0">
                        <a:solidFill>
                          <a:schemeClr val="dk1"/>
                        </a:solidFill>
                        <a:latin typeface="+mn-lt"/>
                        <a:ea typeface="+mn-ea"/>
                        <a:cs typeface="+mn-cs"/>
                      </a:endParaRPr>
                    </a:p>
                  </a:txBody>
                  <a:tcPr/>
                </a:tc>
                <a:tc>
                  <a:txBody>
                    <a:bodyPr/>
                    <a:lstStyle/>
                    <a:p>
                      <a:pPr marL="285750" indent="-285750">
                        <a:buFont typeface="Arial" panose="020B0604020202020204" pitchFamily="34" charset="0"/>
                        <a:buChar char="•"/>
                      </a:pPr>
                      <a:r>
                        <a:rPr lang="es-CO" sz="1800" dirty="0">
                          <a:solidFill>
                            <a:schemeClr val="tx1"/>
                          </a:solidFill>
                          <a:effectLst/>
                          <a:latin typeface="+mn-lt"/>
                          <a:ea typeface="+mn-ea"/>
                          <a:cs typeface="+mn-cs"/>
                        </a:rPr>
                        <a:t>Documento o BSON </a:t>
                      </a:r>
                      <a:endParaRPr lang="es-CO" sz="1600" kern="1200" dirty="0">
                        <a:solidFill>
                          <a:schemeClr val="dk1"/>
                        </a:solidFill>
                        <a:latin typeface="+mn-lt"/>
                        <a:ea typeface="+mn-ea"/>
                        <a:cs typeface="+mn-cs"/>
                      </a:endParaRPr>
                    </a:p>
                  </a:txBody>
                  <a:tcPr/>
                </a:tc>
                <a:extLst>
                  <a:ext uri="{0D108BD9-81ED-4DB2-BD59-A6C34878D82A}">
                    <a16:rowId xmlns:a16="http://schemas.microsoft.com/office/drawing/2014/main" val="140517532"/>
                  </a:ext>
                </a:extLst>
              </a:tr>
              <a:tr h="370840">
                <a:tc>
                  <a:txBody>
                    <a:bodyPr/>
                    <a:lstStyle/>
                    <a:p>
                      <a:pPr marL="285750" indent="-285750">
                        <a:buFont typeface="Arial" panose="020B0604020202020204" pitchFamily="34" charset="0"/>
                        <a:buChar char="•"/>
                      </a:pPr>
                      <a:r>
                        <a:rPr lang="es-CO" sz="1800" dirty="0">
                          <a:solidFill>
                            <a:schemeClr val="tx1"/>
                          </a:solidFill>
                          <a:effectLst/>
                          <a:latin typeface="+mn-lt"/>
                          <a:ea typeface="+mn-ea"/>
                          <a:cs typeface="+mn-cs"/>
                        </a:rPr>
                        <a:t>Columna</a:t>
                      </a:r>
                      <a:endParaRPr lang="es-CO" sz="1600" kern="1200" dirty="0">
                        <a:solidFill>
                          <a:schemeClr val="dk1"/>
                        </a:solidFill>
                        <a:latin typeface="+mn-lt"/>
                        <a:ea typeface="+mn-ea"/>
                        <a:cs typeface="+mn-cs"/>
                      </a:endParaRPr>
                    </a:p>
                  </a:txBody>
                  <a:tcPr/>
                </a:tc>
                <a:tc>
                  <a:txBody>
                    <a:bodyPr/>
                    <a:lstStyle/>
                    <a:p>
                      <a:pPr marL="285750" indent="-285750">
                        <a:buFont typeface="Arial" panose="020B0604020202020204" pitchFamily="34" charset="0"/>
                        <a:buChar char="•"/>
                      </a:pPr>
                      <a:r>
                        <a:rPr lang="es-CO" sz="1800" dirty="0">
                          <a:solidFill>
                            <a:schemeClr val="tx1"/>
                          </a:solidFill>
                          <a:effectLst/>
                          <a:latin typeface="+mn-lt"/>
                          <a:ea typeface="+mn-ea"/>
                          <a:cs typeface="+mn-cs"/>
                        </a:rPr>
                        <a:t>Campo</a:t>
                      </a:r>
                      <a:endParaRPr lang="es-CO" sz="1600" kern="1200" dirty="0">
                        <a:solidFill>
                          <a:schemeClr val="dk1"/>
                        </a:solidFill>
                        <a:latin typeface="+mn-lt"/>
                        <a:ea typeface="+mn-ea"/>
                        <a:cs typeface="+mn-cs"/>
                      </a:endParaRPr>
                    </a:p>
                  </a:txBody>
                  <a:tcPr/>
                </a:tc>
                <a:extLst>
                  <a:ext uri="{0D108BD9-81ED-4DB2-BD59-A6C34878D82A}">
                    <a16:rowId xmlns:a16="http://schemas.microsoft.com/office/drawing/2014/main" val="4046533832"/>
                  </a:ext>
                </a:extLst>
              </a:tr>
              <a:tr h="370840">
                <a:tc>
                  <a:txBody>
                    <a:bodyPr/>
                    <a:lstStyle/>
                    <a:p>
                      <a:pPr marL="285750" indent="-285750">
                        <a:buFont typeface="Arial" panose="020B0604020202020204" pitchFamily="34" charset="0"/>
                        <a:buChar char="•"/>
                      </a:pPr>
                      <a:r>
                        <a:rPr lang="es-CO" sz="1800" dirty="0">
                          <a:solidFill>
                            <a:schemeClr val="tx1"/>
                          </a:solidFill>
                          <a:effectLst/>
                          <a:latin typeface="+mn-lt"/>
                          <a:ea typeface="+mn-ea"/>
                          <a:cs typeface="+mn-cs"/>
                        </a:rPr>
                        <a:t>Índice</a:t>
                      </a:r>
                      <a:endParaRPr lang="es-CO" sz="1600" kern="1200" dirty="0">
                        <a:solidFill>
                          <a:schemeClr val="dk1"/>
                        </a:solidFill>
                        <a:latin typeface="+mn-lt"/>
                        <a:ea typeface="+mn-ea"/>
                        <a:cs typeface="+mn-cs"/>
                      </a:endParaRPr>
                    </a:p>
                  </a:txBody>
                  <a:tcPr/>
                </a:tc>
                <a:tc>
                  <a:txBody>
                    <a:bodyPr/>
                    <a:lstStyle/>
                    <a:p>
                      <a:pPr marL="285750" indent="-285750">
                        <a:buFont typeface="Arial" panose="020B0604020202020204" pitchFamily="34" charset="0"/>
                        <a:buChar char="•"/>
                      </a:pPr>
                      <a:r>
                        <a:rPr lang="es-CO" sz="1800" dirty="0">
                          <a:solidFill>
                            <a:schemeClr val="tx1"/>
                          </a:solidFill>
                          <a:effectLst/>
                          <a:latin typeface="+mn-lt"/>
                          <a:ea typeface="+mn-ea"/>
                          <a:cs typeface="+mn-cs"/>
                        </a:rPr>
                        <a:t>Índice</a:t>
                      </a:r>
                      <a:endParaRPr lang="es-CO" sz="1600" kern="1200" dirty="0">
                        <a:solidFill>
                          <a:schemeClr val="dk1"/>
                        </a:solidFill>
                        <a:latin typeface="+mn-lt"/>
                        <a:ea typeface="+mn-ea"/>
                        <a:cs typeface="+mn-cs"/>
                      </a:endParaRPr>
                    </a:p>
                  </a:txBody>
                  <a:tcPr/>
                </a:tc>
                <a:extLst>
                  <a:ext uri="{0D108BD9-81ED-4DB2-BD59-A6C34878D82A}">
                    <a16:rowId xmlns:a16="http://schemas.microsoft.com/office/drawing/2014/main" val="276343756"/>
                  </a:ext>
                </a:extLst>
              </a:tr>
              <a:tr h="370840">
                <a:tc>
                  <a:txBody>
                    <a:bodyPr/>
                    <a:lstStyle/>
                    <a:p>
                      <a:pPr marL="285750" indent="-285750">
                        <a:buFont typeface="Arial" panose="020B0604020202020204" pitchFamily="34" charset="0"/>
                        <a:buChar char="•"/>
                      </a:pPr>
                      <a:r>
                        <a:rPr lang="es-CO" sz="1800" dirty="0" err="1">
                          <a:solidFill>
                            <a:schemeClr val="tx1"/>
                          </a:solidFill>
                          <a:effectLst/>
                          <a:latin typeface="+mn-lt"/>
                          <a:ea typeface="+mn-ea"/>
                          <a:cs typeface="+mn-cs"/>
                        </a:rPr>
                        <a:t>Joins</a:t>
                      </a:r>
                      <a:endParaRPr lang="es-CO" sz="1600" kern="1200" dirty="0">
                        <a:solidFill>
                          <a:schemeClr val="dk1"/>
                        </a:solidFill>
                        <a:latin typeface="+mn-lt"/>
                        <a:ea typeface="+mn-ea"/>
                        <a:cs typeface="+mn-cs"/>
                      </a:endParaRPr>
                    </a:p>
                  </a:txBody>
                  <a:tcPr/>
                </a:tc>
                <a:tc>
                  <a:txBody>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CO" sz="1800" dirty="0">
                          <a:solidFill>
                            <a:schemeClr val="tx1"/>
                          </a:solidFill>
                          <a:effectLst/>
                          <a:latin typeface="+mn-lt"/>
                          <a:ea typeface="+mn-ea"/>
                          <a:cs typeface="+mn-cs"/>
                        </a:rPr>
                        <a:t>$</a:t>
                      </a:r>
                      <a:r>
                        <a:rPr lang="es-CO" sz="1800" dirty="0" err="1">
                          <a:solidFill>
                            <a:schemeClr val="tx1"/>
                          </a:solidFill>
                          <a:effectLst/>
                          <a:latin typeface="+mn-lt"/>
                          <a:ea typeface="+mn-ea"/>
                          <a:cs typeface="+mn-cs"/>
                        </a:rPr>
                        <a:t>lookup</a:t>
                      </a:r>
                      <a:r>
                        <a:rPr lang="es-CO" sz="1800" dirty="0">
                          <a:solidFill>
                            <a:schemeClr val="tx1"/>
                          </a:solidFill>
                          <a:effectLst/>
                          <a:latin typeface="+mn-lt"/>
                          <a:ea typeface="+mn-ea"/>
                          <a:cs typeface="+mn-cs"/>
                        </a:rPr>
                        <a:t>, documentos embebidos o anidados</a:t>
                      </a:r>
                    </a:p>
                  </a:txBody>
                  <a:tcPr/>
                </a:tc>
                <a:extLst>
                  <a:ext uri="{0D108BD9-81ED-4DB2-BD59-A6C34878D82A}">
                    <a16:rowId xmlns:a16="http://schemas.microsoft.com/office/drawing/2014/main" val="3633365406"/>
                  </a:ext>
                </a:extLst>
              </a:tr>
              <a:tr h="370840">
                <a:tc>
                  <a:txBody>
                    <a:bodyPr/>
                    <a:lstStyle/>
                    <a:p>
                      <a:pPr marL="285750" indent="-285750">
                        <a:buFont typeface="Arial" panose="020B0604020202020204" pitchFamily="34" charset="0"/>
                        <a:buChar char="•"/>
                      </a:pPr>
                      <a:r>
                        <a:rPr lang="es-CO" sz="1800" dirty="0">
                          <a:solidFill>
                            <a:schemeClr val="tx1"/>
                          </a:solidFill>
                          <a:effectLst/>
                          <a:latin typeface="+mn-lt"/>
                          <a:ea typeface="+mn-ea"/>
                          <a:cs typeface="+mn-cs"/>
                        </a:rPr>
                        <a:t>La  llave primaria (PK) se define con base en una única columna   o una combinación de varias columnas  </a:t>
                      </a:r>
                      <a:endParaRPr lang="es-CO" sz="1600" kern="1200" dirty="0">
                        <a:solidFill>
                          <a:schemeClr val="dk1"/>
                        </a:solidFill>
                        <a:latin typeface="+mn-lt"/>
                        <a:ea typeface="+mn-ea"/>
                        <a:cs typeface="+mn-cs"/>
                      </a:endParaRPr>
                    </a:p>
                  </a:txBody>
                  <a:tcPr/>
                </a:tc>
                <a:tc>
                  <a:txBody>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CO" sz="1800" dirty="0" err="1">
                          <a:solidFill>
                            <a:schemeClr val="tx1"/>
                          </a:solidFill>
                          <a:effectLst/>
                          <a:latin typeface="+mn-lt"/>
                          <a:ea typeface="+mn-ea"/>
                          <a:cs typeface="+mn-cs"/>
                        </a:rPr>
                        <a:t>MongoDb</a:t>
                      </a:r>
                      <a:r>
                        <a:rPr lang="es-CO" sz="1800" dirty="0">
                          <a:solidFill>
                            <a:schemeClr val="tx1"/>
                          </a:solidFill>
                          <a:effectLst/>
                          <a:latin typeface="+mn-lt"/>
                          <a:ea typeface="+mn-ea"/>
                          <a:cs typeface="+mn-cs"/>
                        </a:rPr>
                        <a:t> la llave primaria es automáticamente definida como el campo  _id.</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CO" sz="1800" dirty="0">
                        <a:solidFill>
                          <a:schemeClr val="tx1"/>
                        </a:solidFill>
                        <a:effectLst/>
                        <a:latin typeface="+mn-lt"/>
                        <a:ea typeface="+mn-ea"/>
                        <a:cs typeface="+mn-cs"/>
                      </a:endParaRPr>
                    </a:p>
                  </a:txBody>
                  <a:tcPr/>
                </a:tc>
                <a:extLst>
                  <a:ext uri="{0D108BD9-81ED-4DB2-BD59-A6C34878D82A}">
                    <a16:rowId xmlns:a16="http://schemas.microsoft.com/office/drawing/2014/main" val="35047730"/>
                  </a:ext>
                </a:extLst>
              </a:tr>
            </a:tbl>
          </a:graphicData>
        </a:graphic>
      </p:graphicFrame>
    </p:spTree>
    <p:extLst>
      <p:ext uri="{BB962C8B-B14F-4D97-AF65-F5344CB8AC3E}">
        <p14:creationId xmlns:p14="http://schemas.microsoft.com/office/powerpoint/2010/main" val="4954336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DCDD06-098A-473C-879C-112F471DF487}"/>
              </a:ext>
            </a:extLst>
          </p:cNvPr>
          <p:cNvSpPr>
            <a:spLocks noGrp="1"/>
          </p:cNvSpPr>
          <p:nvPr>
            <p:ph type="title"/>
          </p:nvPr>
        </p:nvSpPr>
        <p:spPr/>
        <p:txBody>
          <a:bodyPr/>
          <a:lstStyle/>
          <a:p>
            <a:r>
              <a:rPr lang="es-CO" dirty="0"/>
              <a:t>Conectándonos a Mongo DB</a:t>
            </a:r>
          </a:p>
        </p:txBody>
      </p:sp>
      <p:sp>
        <p:nvSpPr>
          <p:cNvPr id="3" name="Marcador de contenido 2">
            <a:extLst>
              <a:ext uri="{FF2B5EF4-FFF2-40B4-BE49-F238E27FC236}">
                <a16:creationId xmlns:a16="http://schemas.microsoft.com/office/drawing/2014/main" id="{94C63B3F-BC99-42C3-BED0-17798639DFAF}"/>
              </a:ext>
            </a:extLst>
          </p:cNvPr>
          <p:cNvSpPr>
            <a:spLocks noGrp="1"/>
          </p:cNvSpPr>
          <p:nvPr>
            <p:ph idx="1"/>
          </p:nvPr>
        </p:nvSpPr>
        <p:spPr>
          <a:xfrm>
            <a:off x="609600" y="1600201"/>
            <a:ext cx="10670117" cy="4525963"/>
          </a:xfrm>
        </p:spPr>
        <p:txBody>
          <a:bodyPr/>
          <a:lstStyle/>
          <a:p>
            <a:pPr lvl="0"/>
            <a:r>
              <a:rPr lang="es-ES" dirty="0"/>
              <a:t>Inicien la aplicación Studio 3T</a:t>
            </a:r>
          </a:p>
          <a:p>
            <a:pPr lvl="0"/>
            <a:r>
              <a:rPr lang="es-ES" dirty="0"/>
              <a:t>Clic en  </a:t>
            </a:r>
            <a:r>
              <a:rPr lang="es-ES" dirty="0" err="1"/>
              <a:t>Connect</a:t>
            </a:r>
            <a:endParaRPr lang="es-ES" dirty="0"/>
          </a:p>
          <a:p>
            <a:pPr marL="0" indent="0">
              <a:buNone/>
            </a:pPr>
            <a:endParaRPr lang="es-CO" dirty="0"/>
          </a:p>
        </p:txBody>
      </p:sp>
      <p:pic>
        <p:nvPicPr>
          <p:cNvPr id="7" name="Imagen 6">
            <a:extLst>
              <a:ext uri="{FF2B5EF4-FFF2-40B4-BE49-F238E27FC236}">
                <a16:creationId xmlns:a16="http://schemas.microsoft.com/office/drawing/2014/main" id="{0E11C02B-4B47-49F3-98FA-A9143802EDB8}"/>
              </a:ext>
            </a:extLst>
          </p:cNvPr>
          <p:cNvPicPr>
            <a:picLocks noChangeAspect="1"/>
          </p:cNvPicPr>
          <p:nvPr/>
        </p:nvPicPr>
        <p:blipFill>
          <a:blip r:embed="rId2"/>
          <a:stretch>
            <a:fillRect/>
          </a:stretch>
        </p:blipFill>
        <p:spPr>
          <a:xfrm>
            <a:off x="912283" y="2829651"/>
            <a:ext cx="6528048" cy="3479076"/>
          </a:xfrm>
          <a:prstGeom prst="rect">
            <a:avLst/>
          </a:prstGeom>
        </p:spPr>
      </p:pic>
    </p:spTree>
    <p:extLst>
      <p:ext uri="{BB962C8B-B14F-4D97-AF65-F5344CB8AC3E}">
        <p14:creationId xmlns:p14="http://schemas.microsoft.com/office/powerpoint/2010/main" val="27940225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DCDD06-098A-473C-879C-112F471DF487}"/>
              </a:ext>
            </a:extLst>
          </p:cNvPr>
          <p:cNvSpPr>
            <a:spLocks noGrp="1"/>
          </p:cNvSpPr>
          <p:nvPr>
            <p:ph type="title"/>
          </p:nvPr>
        </p:nvSpPr>
        <p:spPr/>
        <p:txBody>
          <a:bodyPr/>
          <a:lstStyle/>
          <a:p>
            <a:r>
              <a:rPr lang="es-CO" dirty="0"/>
              <a:t>Conectándonos a Mongo DB</a:t>
            </a:r>
          </a:p>
        </p:txBody>
      </p:sp>
      <p:sp>
        <p:nvSpPr>
          <p:cNvPr id="3" name="Marcador de contenido 2">
            <a:extLst>
              <a:ext uri="{FF2B5EF4-FFF2-40B4-BE49-F238E27FC236}">
                <a16:creationId xmlns:a16="http://schemas.microsoft.com/office/drawing/2014/main" id="{94C63B3F-BC99-42C3-BED0-17798639DFAF}"/>
              </a:ext>
            </a:extLst>
          </p:cNvPr>
          <p:cNvSpPr>
            <a:spLocks noGrp="1"/>
          </p:cNvSpPr>
          <p:nvPr>
            <p:ph idx="1"/>
          </p:nvPr>
        </p:nvSpPr>
        <p:spPr>
          <a:xfrm>
            <a:off x="609600" y="1600201"/>
            <a:ext cx="10670117" cy="4525963"/>
          </a:xfrm>
        </p:spPr>
        <p:txBody>
          <a:bodyPr/>
          <a:lstStyle/>
          <a:p>
            <a:pPr lvl="0"/>
            <a:r>
              <a:rPr lang="es-ES" dirty="0"/>
              <a:t>Seleccione New </a:t>
            </a:r>
            <a:r>
              <a:rPr lang="es-ES" dirty="0" err="1"/>
              <a:t>Connection</a:t>
            </a:r>
            <a:endParaRPr lang="es-ES" dirty="0"/>
          </a:p>
          <a:p>
            <a:pPr lvl="0"/>
            <a:endParaRPr lang="es-ES" dirty="0"/>
          </a:p>
          <a:p>
            <a:pPr lvl="0"/>
            <a:endParaRPr lang="es-ES" dirty="0"/>
          </a:p>
          <a:p>
            <a:pPr lvl="0"/>
            <a:endParaRPr lang="es-ES" dirty="0"/>
          </a:p>
          <a:p>
            <a:pPr lvl="0"/>
            <a:endParaRPr lang="es-ES" dirty="0"/>
          </a:p>
          <a:p>
            <a:pPr lvl="0"/>
            <a:endParaRPr lang="es-ES" dirty="0"/>
          </a:p>
          <a:p>
            <a:pPr marL="0" indent="0">
              <a:buNone/>
            </a:pPr>
            <a:endParaRPr lang="es-CO" dirty="0"/>
          </a:p>
        </p:txBody>
      </p:sp>
      <p:pic>
        <p:nvPicPr>
          <p:cNvPr id="4" name="Imagen 3">
            <a:extLst>
              <a:ext uri="{FF2B5EF4-FFF2-40B4-BE49-F238E27FC236}">
                <a16:creationId xmlns:a16="http://schemas.microsoft.com/office/drawing/2014/main" id="{A7C7F5D8-1F63-46FD-A49A-CBDE2AA00BE5}"/>
              </a:ext>
            </a:extLst>
          </p:cNvPr>
          <p:cNvPicPr>
            <a:picLocks noChangeAspect="1"/>
          </p:cNvPicPr>
          <p:nvPr/>
        </p:nvPicPr>
        <p:blipFill>
          <a:blip r:embed="rId2"/>
          <a:stretch>
            <a:fillRect/>
          </a:stretch>
        </p:blipFill>
        <p:spPr>
          <a:xfrm>
            <a:off x="767408" y="2185996"/>
            <a:ext cx="6912768" cy="4123971"/>
          </a:xfrm>
          <a:prstGeom prst="rect">
            <a:avLst/>
          </a:prstGeom>
        </p:spPr>
      </p:pic>
    </p:spTree>
    <p:extLst>
      <p:ext uri="{BB962C8B-B14F-4D97-AF65-F5344CB8AC3E}">
        <p14:creationId xmlns:p14="http://schemas.microsoft.com/office/powerpoint/2010/main" val="21457122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DCDD06-098A-473C-879C-112F471DF487}"/>
              </a:ext>
            </a:extLst>
          </p:cNvPr>
          <p:cNvSpPr>
            <a:spLocks noGrp="1"/>
          </p:cNvSpPr>
          <p:nvPr>
            <p:ph type="title"/>
          </p:nvPr>
        </p:nvSpPr>
        <p:spPr/>
        <p:txBody>
          <a:bodyPr/>
          <a:lstStyle/>
          <a:p>
            <a:r>
              <a:rPr lang="es-CO" dirty="0"/>
              <a:t>Conectándonos a Mongo DB</a:t>
            </a:r>
          </a:p>
        </p:txBody>
      </p:sp>
      <p:sp>
        <p:nvSpPr>
          <p:cNvPr id="3" name="Marcador de contenido 2">
            <a:extLst>
              <a:ext uri="{FF2B5EF4-FFF2-40B4-BE49-F238E27FC236}">
                <a16:creationId xmlns:a16="http://schemas.microsoft.com/office/drawing/2014/main" id="{94C63B3F-BC99-42C3-BED0-17798639DFAF}"/>
              </a:ext>
            </a:extLst>
          </p:cNvPr>
          <p:cNvSpPr>
            <a:spLocks noGrp="1"/>
          </p:cNvSpPr>
          <p:nvPr>
            <p:ph idx="1"/>
          </p:nvPr>
        </p:nvSpPr>
        <p:spPr>
          <a:xfrm>
            <a:off x="609600" y="1600201"/>
            <a:ext cx="10670117" cy="4525963"/>
          </a:xfrm>
        </p:spPr>
        <p:txBody>
          <a:bodyPr/>
          <a:lstStyle/>
          <a:p>
            <a:pPr lvl="0"/>
            <a:r>
              <a:rPr lang="es-ES" dirty="0"/>
              <a:t>Defina nombre conexión</a:t>
            </a:r>
          </a:p>
          <a:p>
            <a:pPr lvl="0"/>
            <a:r>
              <a:rPr lang="es-ES" dirty="0"/>
              <a:t>Ingrese el valor del server</a:t>
            </a:r>
          </a:p>
          <a:p>
            <a:pPr lvl="0"/>
            <a:endParaRPr lang="es-ES" dirty="0"/>
          </a:p>
          <a:p>
            <a:pPr lvl="0"/>
            <a:endParaRPr lang="es-ES" dirty="0"/>
          </a:p>
          <a:p>
            <a:pPr lvl="0"/>
            <a:endParaRPr lang="es-ES" dirty="0"/>
          </a:p>
          <a:p>
            <a:pPr lvl="0"/>
            <a:endParaRPr lang="es-ES" dirty="0"/>
          </a:p>
          <a:p>
            <a:pPr lvl="0"/>
            <a:endParaRPr lang="es-ES" dirty="0"/>
          </a:p>
          <a:p>
            <a:pPr marL="0" indent="0">
              <a:buNone/>
            </a:pPr>
            <a:endParaRPr lang="es-CO" dirty="0"/>
          </a:p>
        </p:txBody>
      </p:sp>
      <p:pic>
        <p:nvPicPr>
          <p:cNvPr id="5" name="Imagen 4">
            <a:extLst>
              <a:ext uri="{FF2B5EF4-FFF2-40B4-BE49-F238E27FC236}">
                <a16:creationId xmlns:a16="http://schemas.microsoft.com/office/drawing/2014/main" id="{EFCA2926-2CE2-4016-B565-37B9FDB95EA9}"/>
              </a:ext>
            </a:extLst>
          </p:cNvPr>
          <p:cNvPicPr/>
          <p:nvPr/>
        </p:nvPicPr>
        <p:blipFill>
          <a:blip r:embed="rId2"/>
          <a:stretch>
            <a:fillRect/>
          </a:stretch>
        </p:blipFill>
        <p:spPr>
          <a:xfrm>
            <a:off x="6096001" y="1417638"/>
            <a:ext cx="4968552" cy="2659434"/>
          </a:xfrm>
          <a:prstGeom prst="rect">
            <a:avLst/>
          </a:prstGeom>
        </p:spPr>
      </p:pic>
    </p:spTree>
    <p:extLst>
      <p:ext uri="{BB962C8B-B14F-4D97-AF65-F5344CB8AC3E}">
        <p14:creationId xmlns:p14="http://schemas.microsoft.com/office/powerpoint/2010/main" val="33429720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DCDD06-098A-473C-879C-112F471DF487}"/>
              </a:ext>
            </a:extLst>
          </p:cNvPr>
          <p:cNvSpPr>
            <a:spLocks noGrp="1"/>
          </p:cNvSpPr>
          <p:nvPr>
            <p:ph type="title"/>
          </p:nvPr>
        </p:nvSpPr>
        <p:spPr/>
        <p:txBody>
          <a:bodyPr/>
          <a:lstStyle/>
          <a:p>
            <a:r>
              <a:rPr lang="es-CO" dirty="0"/>
              <a:t>Conectándonos a Mongo DB</a:t>
            </a:r>
          </a:p>
        </p:txBody>
      </p:sp>
      <p:sp>
        <p:nvSpPr>
          <p:cNvPr id="3" name="Marcador de contenido 2">
            <a:extLst>
              <a:ext uri="{FF2B5EF4-FFF2-40B4-BE49-F238E27FC236}">
                <a16:creationId xmlns:a16="http://schemas.microsoft.com/office/drawing/2014/main" id="{94C63B3F-BC99-42C3-BED0-17798639DFAF}"/>
              </a:ext>
            </a:extLst>
          </p:cNvPr>
          <p:cNvSpPr>
            <a:spLocks noGrp="1"/>
          </p:cNvSpPr>
          <p:nvPr>
            <p:ph idx="1"/>
          </p:nvPr>
        </p:nvSpPr>
        <p:spPr>
          <a:xfrm>
            <a:off x="609600" y="1600201"/>
            <a:ext cx="10670117" cy="4525963"/>
          </a:xfrm>
        </p:spPr>
        <p:txBody>
          <a:bodyPr/>
          <a:lstStyle/>
          <a:p>
            <a:pPr lvl="0"/>
            <a:r>
              <a:rPr lang="es-ES" dirty="0"/>
              <a:t>Ingrese pestaña </a:t>
            </a:r>
            <a:r>
              <a:rPr lang="es-ES" dirty="0" err="1"/>
              <a:t>Authentication</a:t>
            </a:r>
            <a:endParaRPr lang="es-ES" dirty="0"/>
          </a:p>
          <a:p>
            <a:pPr lvl="0"/>
            <a:r>
              <a:rPr lang="es-ES" dirty="0"/>
              <a:t>User </a:t>
            </a:r>
            <a:r>
              <a:rPr lang="es-ES" dirty="0" err="1"/>
              <a:t>name</a:t>
            </a:r>
            <a:r>
              <a:rPr lang="es-ES" dirty="0"/>
              <a:t> y </a:t>
            </a:r>
            <a:r>
              <a:rPr lang="es-ES" dirty="0" err="1"/>
              <a:t>password</a:t>
            </a:r>
            <a:r>
              <a:rPr lang="es-ES" dirty="0"/>
              <a:t> , iguales al ultimo taller</a:t>
            </a:r>
          </a:p>
          <a:p>
            <a:pPr marL="0" lvl="0" indent="0">
              <a:buNone/>
            </a:pPr>
            <a:endParaRPr lang="es-ES" dirty="0"/>
          </a:p>
          <a:p>
            <a:pPr lvl="0"/>
            <a:endParaRPr lang="es-ES" dirty="0"/>
          </a:p>
          <a:p>
            <a:pPr lvl="0"/>
            <a:endParaRPr lang="es-ES" dirty="0"/>
          </a:p>
          <a:p>
            <a:pPr lvl="0"/>
            <a:endParaRPr lang="es-ES" dirty="0"/>
          </a:p>
          <a:p>
            <a:pPr lvl="0"/>
            <a:endParaRPr lang="es-ES" dirty="0"/>
          </a:p>
          <a:p>
            <a:pPr marL="0" indent="0">
              <a:buNone/>
            </a:pPr>
            <a:endParaRPr lang="es-CO" dirty="0"/>
          </a:p>
        </p:txBody>
      </p:sp>
      <p:pic>
        <p:nvPicPr>
          <p:cNvPr id="6" name="Imagen 5">
            <a:extLst>
              <a:ext uri="{FF2B5EF4-FFF2-40B4-BE49-F238E27FC236}">
                <a16:creationId xmlns:a16="http://schemas.microsoft.com/office/drawing/2014/main" id="{DA8B697A-2C47-4F1F-ACA1-6CFB0B8B92CA}"/>
              </a:ext>
            </a:extLst>
          </p:cNvPr>
          <p:cNvPicPr/>
          <p:nvPr/>
        </p:nvPicPr>
        <p:blipFill>
          <a:blip r:embed="rId2"/>
          <a:stretch>
            <a:fillRect/>
          </a:stretch>
        </p:blipFill>
        <p:spPr>
          <a:xfrm>
            <a:off x="912283" y="2975419"/>
            <a:ext cx="6516811" cy="3599807"/>
          </a:xfrm>
          <a:prstGeom prst="rect">
            <a:avLst/>
          </a:prstGeom>
        </p:spPr>
      </p:pic>
    </p:spTree>
    <p:extLst>
      <p:ext uri="{BB962C8B-B14F-4D97-AF65-F5344CB8AC3E}">
        <p14:creationId xmlns:p14="http://schemas.microsoft.com/office/powerpoint/2010/main" val="5432338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DCDD06-098A-473C-879C-112F471DF487}"/>
              </a:ext>
            </a:extLst>
          </p:cNvPr>
          <p:cNvSpPr>
            <a:spLocks noGrp="1"/>
          </p:cNvSpPr>
          <p:nvPr>
            <p:ph type="title"/>
          </p:nvPr>
        </p:nvSpPr>
        <p:spPr/>
        <p:txBody>
          <a:bodyPr/>
          <a:lstStyle/>
          <a:p>
            <a:r>
              <a:rPr lang="es-CO" dirty="0" err="1"/>
              <a:t>Conectandonos</a:t>
            </a:r>
            <a:r>
              <a:rPr lang="es-CO" dirty="0"/>
              <a:t> a Mongo DB</a:t>
            </a:r>
          </a:p>
        </p:txBody>
      </p:sp>
      <p:sp>
        <p:nvSpPr>
          <p:cNvPr id="3" name="Marcador de contenido 2">
            <a:extLst>
              <a:ext uri="{FF2B5EF4-FFF2-40B4-BE49-F238E27FC236}">
                <a16:creationId xmlns:a16="http://schemas.microsoft.com/office/drawing/2014/main" id="{94C63B3F-BC99-42C3-BED0-17798639DFAF}"/>
              </a:ext>
            </a:extLst>
          </p:cNvPr>
          <p:cNvSpPr>
            <a:spLocks noGrp="1"/>
          </p:cNvSpPr>
          <p:nvPr>
            <p:ph idx="1"/>
          </p:nvPr>
        </p:nvSpPr>
        <p:spPr>
          <a:xfrm>
            <a:off x="609600" y="1600201"/>
            <a:ext cx="10670117" cy="4525963"/>
          </a:xfrm>
        </p:spPr>
        <p:txBody>
          <a:bodyPr/>
          <a:lstStyle/>
          <a:p>
            <a:pPr lvl="0"/>
            <a:r>
              <a:rPr lang="es-ES" dirty="0"/>
              <a:t>Ingrese pestaña SSL</a:t>
            </a:r>
          </a:p>
          <a:p>
            <a:pPr lvl="0"/>
            <a:r>
              <a:rPr lang="es-ES" dirty="0"/>
              <a:t>Active Use SSL </a:t>
            </a:r>
            <a:r>
              <a:rPr lang="es-ES" dirty="0" err="1"/>
              <a:t>protocol</a:t>
            </a:r>
            <a:r>
              <a:rPr lang="es-ES" dirty="0"/>
              <a:t> </a:t>
            </a:r>
            <a:r>
              <a:rPr lang="es-ES" dirty="0" err="1"/>
              <a:t>to</a:t>
            </a:r>
            <a:r>
              <a:rPr lang="es-ES" dirty="0"/>
              <a:t> </a:t>
            </a:r>
            <a:r>
              <a:rPr lang="es-ES" dirty="0" err="1"/>
              <a:t>connect</a:t>
            </a:r>
            <a:endParaRPr lang="es-ES" dirty="0"/>
          </a:p>
          <a:p>
            <a:pPr lvl="0"/>
            <a:endParaRPr lang="es-ES" dirty="0"/>
          </a:p>
          <a:p>
            <a:pPr lvl="0"/>
            <a:endParaRPr lang="es-ES" dirty="0"/>
          </a:p>
          <a:p>
            <a:pPr lvl="0"/>
            <a:endParaRPr lang="es-ES" dirty="0"/>
          </a:p>
          <a:p>
            <a:pPr lvl="0"/>
            <a:endParaRPr lang="es-ES" dirty="0"/>
          </a:p>
          <a:p>
            <a:pPr lvl="0"/>
            <a:endParaRPr lang="es-ES" dirty="0"/>
          </a:p>
          <a:p>
            <a:pPr lvl="0"/>
            <a:r>
              <a:rPr lang="es-ES" dirty="0"/>
              <a:t>Guarde conexión</a:t>
            </a:r>
          </a:p>
          <a:p>
            <a:pPr marL="0" lvl="0" indent="0">
              <a:buNone/>
            </a:pPr>
            <a:endParaRPr lang="es-ES" dirty="0"/>
          </a:p>
          <a:p>
            <a:pPr lvl="0"/>
            <a:endParaRPr lang="es-ES" dirty="0"/>
          </a:p>
          <a:p>
            <a:pPr lvl="0"/>
            <a:endParaRPr lang="es-ES" dirty="0"/>
          </a:p>
          <a:p>
            <a:pPr lvl="0"/>
            <a:endParaRPr lang="es-ES" dirty="0"/>
          </a:p>
          <a:p>
            <a:pPr lvl="0"/>
            <a:endParaRPr lang="es-ES" dirty="0"/>
          </a:p>
          <a:p>
            <a:pPr marL="0" indent="0">
              <a:buNone/>
            </a:pPr>
            <a:endParaRPr lang="es-CO" dirty="0"/>
          </a:p>
        </p:txBody>
      </p:sp>
      <p:pic>
        <p:nvPicPr>
          <p:cNvPr id="5" name="Imagen 4">
            <a:extLst>
              <a:ext uri="{FF2B5EF4-FFF2-40B4-BE49-F238E27FC236}">
                <a16:creationId xmlns:a16="http://schemas.microsoft.com/office/drawing/2014/main" id="{C87F6805-2AF3-4EE5-A309-F798214B188F}"/>
              </a:ext>
            </a:extLst>
          </p:cNvPr>
          <p:cNvPicPr/>
          <p:nvPr/>
        </p:nvPicPr>
        <p:blipFill>
          <a:blip r:embed="rId2"/>
          <a:stretch>
            <a:fillRect/>
          </a:stretch>
        </p:blipFill>
        <p:spPr>
          <a:xfrm>
            <a:off x="944033" y="2852936"/>
            <a:ext cx="5000625" cy="2562225"/>
          </a:xfrm>
          <a:prstGeom prst="rect">
            <a:avLst/>
          </a:prstGeom>
        </p:spPr>
      </p:pic>
    </p:spTree>
    <p:extLst>
      <p:ext uri="{BB962C8B-B14F-4D97-AF65-F5344CB8AC3E}">
        <p14:creationId xmlns:p14="http://schemas.microsoft.com/office/powerpoint/2010/main" val="24967334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60BDF2-D1EC-4322-A053-39AF17724CA8}"/>
              </a:ext>
            </a:extLst>
          </p:cNvPr>
          <p:cNvSpPr>
            <a:spLocks noGrp="1"/>
          </p:cNvSpPr>
          <p:nvPr>
            <p:ph type="title"/>
          </p:nvPr>
        </p:nvSpPr>
        <p:spPr/>
        <p:txBody>
          <a:bodyPr/>
          <a:lstStyle/>
          <a:p>
            <a:r>
              <a:rPr lang="es-CO" dirty="0"/>
              <a:t>Studio 3T -MongoDB</a:t>
            </a:r>
          </a:p>
        </p:txBody>
      </p:sp>
      <p:sp>
        <p:nvSpPr>
          <p:cNvPr id="3" name="Marcador de contenido 2">
            <a:extLst>
              <a:ext uri="{FF2B5EF4-FFF2-40B4-BE49-F238E27FC236}">
                <a16:creationId xmlns:a16="http://schemas.microsoft.com/office/drawing/2014/main" id="{A34E2909-04BA-45FA-9D41-71C71A42308E}"/>
              </a:ext>
            </a:extLst>
          </p:cNvPr>
          <p:cNvSpPr>
            <a:spLocks noGrp="1"/>
          </p:cNvSpPr>
          <p:nvPr>
            <p:ph idx="1"/>
          </p:nvPr>
        </p:nvSpPr>
        <p:spPr/>
        <p:txBody>
          <a:bodyPr/>
          <a:lstStyle/>
          <a:p>
            <a:r>
              <a:rPr lang="es-CO" dirty="0"/>
              <a:t>¿Cuáles son las </a:t>
            </a:r>
            <a:r>
              <a:rPr lang="es-CO" dirty="0" err="1"/>
              <a:t>collections</a:t>
            </a:r>
            <a:r>
              <a:rPr lang="es-CO" dirty="0"/>
              <a:t> que existen?</a:t>
            </a:r>
          </a:p>
          <a:p>
            <a:r>
              <a:rPr lang="es-CO" dirty="0"/>
              <a:t>¿Cómo realizo consultas en las </a:t>
            </a:r>
            <a:r>
              <a:rPr lang="es-CO" dirty="0" err="1"/>
              <a:t>collections</a:t>
            </a:r>
            <a:r>
              <a:rPr lang="es-CO" dirty="0"/>
              <a:t>?</a:t>
            </a:r>
          </a:p>
          <a:p>
            <a:r>
              <a:rPr lang="es-CO" dirty="0"/>
              <a:t>¿Cómo se visualizan?</a:t>
            </a:r>
          </a:p>
          <a:p>
            <a:r>
              <a:rPr lang="es-CO" dirty="0"/>
              <a:t>¿Cómo ingreso datos?</a:t>
            </a:r>
          </a:p>
        </p:txBody>
      </p:sp>
    </p:spTree>
    <p:extLst>
      <p:ext uri="{BB962C8B-B14F-4D97-AF65-F5344CB8AC3E}">
        <p14:creationId xmlns:p14="http://schemas.microsoft.com/office/powerpoint/2010/main" val="4323636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9014791" cy="492443"/>
          </a:xfrm>
        </p:spPr>
        <p:txBody>
          <a:bodyPr/>
          <a:lstStyle/>
          <a:p>
            <a:pPr algn="l"/>
            <a:r>
              <a:rPr lang="es-CO" dirty="0"/>
              <a:t>Comandos SQL vs </a:t>
            </a:r>
            <a:r>
              <a:rPr lang="es-CO" dirty="0" err="1"/>
              <a:t>MongoDb</a:t>
            </a:r>
            <a:endParaRPr lang="es-CO" dirty="0"/>
          </a:p>
        </p:txBody>
      </p:sp>
      <p:graphicFrame>
        <p:nvGraphicFramePr>
          <p:cNvPr id="4" name="Tabla 3">
            <a:extLst>
              <a:ext uri="{FF2B5EF4-FFF2-40B4-BE49-F238E27FC236}">
                <a16:creationId xmlns:a16="http://schemas.microsoft.com/office/drawing/2014/main" id="{92035C57-E5DB-466B-9755-8D884B1640DE}"/>
              </a:ext>
            </a:extLst>
          </p:cNvPr>
          <p:cNvGraphicFramePr>
            <a:graphicFrameLocks noGrp="1"/>
          </p:cNvGraphicFramePr>
          <p:nvPr>
            <p:extLst/>
          </p:nvPr>
        </p:nvGraphicFramePr>
        <p:xfrm>
          <a:off x="839416" y="1340768"/>
          <a:ext cx="9612343" cy="3708400"/>
        </p:xfrm>
        <a:graphic>
          <a:graphicData uri="http://schemas.openxmlformats.org/drawingml/2006/table">
            <a:tbl>
              <a:tblPr firstRow="1" bandRow="1">
                <a:tableStyleId>{69012ECD-51FC-41F1-AA8D-1B2483CD663E}</a:tableStyleId>
              </a:tblPr>
              <a:tblGrid>
                <a:gridCol w="4556493">
                  <a:extLst>
                    <a:ext uri="{9D8B030D-6E8A-4147-A177-3AD203B41FA5}">
                      <a16:colId xmlns:a16="http://schemas.microsoft.com/office/drawing/2014/main" val="2525145505"/>
                    </a:ext>
                  </a:extLst>
                </a:gridCol>
                <a:gridCol w="5055850">
                  <a:extLst>
                    <a:ext uri="{9D8B030D-6E8A-4147-A177-3AD203B41FA5}">
                      <a16:colId xmlns:a16="http://schemas.microsoft.com/office/drawing/2014/main" val="2004252201"/>
                    </a:ext>
                  </a:extLst>
                </a:gridCol>
              </a:tblGrid>
              <a:tr h="370840">
                <a:tc>
                  <a:txBody>
                    <a:bodyPr/>
                    <a:lstStyle/>
                    <a:p>
                      <a:r>
                        <a:rPr lang="es-CO" dirty="0"/>
                        <a:t>SQL</a:t>
                      </a:r>
                    </a:p>
                  </a:txBody>
                  <a:tcPr/>
                </a:tc>
                <a:tc>
                  <a:txBody>
                    <a:bodyPr/>
                    <a:lstStyle/>
                    <a:p>
                      <a:r>
                        <a:rPr lang="es-CO" dirty="0" err="1"/>
                        <a:t>MongoDb</a:t>
                      </a:r>
                      <a:endParaRPr lang="es-CO" dirty="0"/>
                    </a:p>
                  </a:txBody>
                  <a:tcPr/>
                </a:tc>
                <a:extLst>
                  <a:ext uri="{0D108BD9-81ED-4DB2-BD59-A6C34878D82A}">
                    <a16:rowId xmlns:a16="http://schemas.microsoft.com/office/drawing/2014/main" val="1569108951"/>
                  </a:ext>
                </a:extLst>
              </a:tr>
              <a:tr h="370840">
                <a:tc>
                  <a:txBody>
                    <a:bodyPr/>
                    <a:lstStyle/>
                    <a:p>
                      <a:pPr marL="0" indent="0">
                        <a:buFont typeface="Arial" panose="020B0604020202020204" pitchFamily="34" charset="0"/>
                        <a:buNone/>
                      </a:pPr>
                      <a:r>
                        <a:rPr lang="es-CO" sz="1800" kern="1200" dirty="0">
                          <a:solidFill>
                            <a:schemeClr val="tx1"/>
                          </a:solidFill>
                          <a:effectLst/>
                          <a:latin typeface="+mn-lt"/>
                          <a:ea typeface="+mn-ea"/>
                          <a:cs typeface="+mn-cs"/>
                        </a:rPr>
                        <a:t>WHERE</a:t>
                      </a:r>
                      <a:endParaRPr lang="es-CO" sz="1600" dirty="0"/>
                    </a:p>
                  </a:txBody>
                  <a:tcPr/>
                </a:tc>
                <a:tc>
                  <a:txBody>
                    <a:bodyPr/>
                    <a:lstStyle/>
                    <a:p>
                      <a:pPr marL="0" lvl="0" indent="0" algn="l" defTabSz="914400" rtl="0" eaLnBrk="1" fontAlgn="base" latinLnBrk="0" hangingPunct="1">
                        <a:buFont typeface="Arial" panose="020B0604020202020204" pitchFamily="34" charset="0"/>
                        <a:buNone/>
                      </a:pPr>
                      <a:r>
                        <a:rPr lang="es-CO" sz="1800" kern="1200" dirty="0">
                          <a:solidFill>
                            <a:schemeClr val="tx1"/>
                          </a:solidFill>
                          <a:effectLst/>
                          <a:latin typeface="+mn-lt"/>
                          <a:ea typeface="+mn-ea"/>
                          <a:cs typeface="+mn-cs"/>
                        </a:rPr>
                        <a:t> $match</a:t>
                      </a:r>
                      <a:endParaRPr lang="es-CO" sz="1600" dirty="0"/>
                    </a:p>
                  </a:txBody>
                  <a:tcPr/>
                </a:tc>
                <a:extLst>
                  <a:ext uri="{0D108BD9-81ED-4DB2-BD59-A6C34878D82A}">
                    <a16:rowId xmlns:a16="http://schemas.microsoft.com/office/drawing/2014/main" val="2587919096"/>
                  </a:ext>
                </a:extLst>
              </a:tr>
              <a:tr h="370840">
                <a:tc>
                  <a:txBody>
                    <a:bodyPr/>
                    <a:lstStyle/>
                    <a:p>
                      <a:pPr marL="0" lvl="0" indent="0" algn="l" defTabSz="914400" rtl="0" eaLnBrk="1" fontAlgn="base" latinLnBrk="0" hangingPunct="1">
                        <a:buFont typeface="Arial" panose="020B0604020202020204" pitchFamily="34" charset="0"/>
                        <a:buNone/>
                      </a:pPr>
                      <a:r>
                        <a:rPr lang="es-CO" sz="1800" kern="1200" dirty="0">
                          <a:solidFill>
                            <a:schemeClr val="tx1"/>
                          </a:solidFill>
                          <a:effectLst/>
                          <a:latin typeface="+mn-lt"/>
                          <a:ea typeface="+mn-ea"/>
                          <a:cs typeface="+mn-cs"/>
                        </a:rPr>
                        <a:t>GROUP BY</a:t>
                      </a:r>
                      <a:endParaRPr lang="es-ES" sz="1600" kern="1200" dirty="0">
                        <a:solidFill>
                          <a:schemeClr val="dk1"/>
                        </a:solidFill>
                        <a:latin typeface="+mn-lt"/>
                        <a:ea typeface="+mn-ea"/>
                        <a:cs typeface="+mn-cs"/>
                      </a:endParaRPr>
                    </a:p>
                  </a:txBody>
                  <a:tcPr/>
                </a:tc>
                <a:tc>
                  <a:txBody>
                    <a:bodyPr/>
                    <a:lstStyle/>
                    <a:p>
                      <a:pPr marL="0" lvl="0" indent="0" algn="l" defTabSz="914400" rtl="0" eaLnBrk="1" fontAlgn="base" latinLnBrk="0" hangingPunct="1">
                        <a:buFont typeface="Arial" panose="020B0604020202020204" pitchFamily="34" charset="0"/>
                        <a:buNone/>
                      </a:pPr>
                      <a:r>
                        <a:rPr lang="es-CO" sz="1800" dirty="0">
                          <a:solidFill>
                            <a:schemeClr val="tx1"/>
                          </a:solidFill>
                          <a:effectLst/>
                          <a:latin typeface="+mn-lt"/>
                          <a:ea typeface="+mn-ea"/>
                          <a:cs typeface="+mn-cs"/>
                        </a:rPr>
                        <a:t>$</a:t>
                      </a:r>
                      <a:r>
                        <a:rPr lang="es-CO" sz="1800" dirty="0" err="1">
                          <a:solidFill>
                            <a:schemeClr val="tx1"/>
                          </a:solidFill>
                          <a:effectLst/>
                          <a:latin typeface="+mn-lt"/>
                          <a:ea typeface="+mn-ea"/>
                          <a:cs typeface="+mn-cs"/>
                        </a:rPr>
                        <a:t>group</a:t>
                      </a:r>
                      <a:r>
                        <a:rPr lang="es-CO" sz="1800" dirty="0">
                          <a:solidFill>
                            <a:schemeClr val="tx1"/>
                          </a:solidFill>
                          <a:effectLst/>
                          <a:latin typeface="+mn-lt"/>
                          <a:ea typeface="+mn-ea"/>
                          <a:cs typeface="+mn-cs"/>
                        </a:rPr>
                        <a:t> </a:t>
                      </a:r>
                      <a:endParaRPr lang="es-CO" sz="1600" kern="1200" dirty="0">
                        <a:solidFill>
                          <a:schemeClr val="dk1"/>
                        </a:solidFill>
                        <a:latin typeface="+mn-lt"/>
                        <a:ea typeface="+mn-ea"/>
                        <a:cs typeface="+mn-cs"/>
                      </a:endParaRPr>
                    </a:p>
                  </a:txBody>
                  <a:tcPr/>
                </a:tc>
                <a:extLst>
                  <a:ext uri="{0D108BD9-81ED-4DB2-BD59-A6C34878D82A}">
                    <a16:rowId xmlns:a16="http://schemas.microsoft.com/office/drawing/2014/main" val="380873864"/>
                  </a:ext>
                </a:extLst>
              </a:tr>
              <a:tr h="370840">
                <a:tc>
                  <a:txBody>
                    <a:bodyPr/>
                    <a:lstStyle/>
                    <a:p>
                      <a:pPr marL="0" lvl="0" indent="0" algn="l" defTabSz="914400" rtl="0" eaLnBrk="1" fontAlgn="base" latinLnBrk="0" hangingPunct="1">
                        <a:buFont typeface="Arial" panose="020B0604020202020204" pitchFamily="34" charset="0"/>
                        <a:buNone/>
                      </a:pPr>
                      <a:r>
                        <a:rPr lang="es-CO" sz="1800" kern="1200" dirty="0">
                          <a:solidFill>
                            <a:schemeClr val="tx1"/>
                          </a:solidFill>
                          <a:effectLst/>
                          <a:latin typeface="+mn-lt"/>
                          <a:ea typeface="+mn-ea"/>
                          <a:cs typeface="+mn-cs"/>
                        </a:rPr>
                        <a:t>HAVING</a:t>
                      </a:r>
                      <a:endParaRPr lang="es-CO" sz="1600" kern="1200" dirty="0">
                        <a:solidFill>
                          <a:schemeClr val="dk1"/>
                        </a:solidFill>
                        <a:latin typeface="+mn-lt"/>
                        <a:ea typeface="+mn-ea"/>
                        <a:cs typeface="+mn-cs"/>
                      </a:endParaRPr>
                    </a:p>
                  </a:txBody>
                  <a:tcPr/>
                </a:tc>
                <a:tc>
                  <a:txBody>
                    <a:bodyPr/>
                    <a:lstStyle/>
                    <a:p>
                      <a:r>
                        <a:rPr lang="es-CO" sz="1800" kern="1200" dirty="0">
                          <a:solidFill>
                            <a:schemeClr val="tx1"/>
                          </a:solidFill>
                          <a:effectLst/>
                          <a:latin typeface="+mn-lt"/>
                          <a:ea typeface="+mn-ea"/>
                          <a:cs typeface="+mn-cs"/>
                        </a:rPr>
                        <a:t>$match</a:t>
                      </a:r>
                      <a:r>
                        <a:rPr lang="es-CO" dirty="0">
                          <a:effectLst/>
                        </a:rPr>
                        <a:t> </a:t>
                      </a:r>
                      <a:r>
                        <a:rPr lang="es-CO" sz="1800" kern="1200" dirty="0">
                          <a:solidFill>
                            <a:schemeClr val="tx1"/>
                          </a:solidFill>
                          <a:effectLst/>
                          <a:latin typeface="+mn-lt"/>
                          <a:ea typeface="+mn-ea"/>
                          <a:cs typeface="+mn-cs"/>
                        </a:rPr>
                        <a:t> </a:t>
                      </a:r>
                    </a:p>
                  </a:txBody>
                  <a:tcPr/>
                </a:tc>
                <a:extLst>
                  <a:ext uri="{0D108BD9-81ED-4DB2-BD59-A6C34878D82A}">
                    <a16:rowId xmlns:a16="http://schemas.microsoft.com/office/drawing/2014/main" val="152351466"/>
                  </a:ext>
                </a:extLst>
              </a:tr>
              <a:tr h="370840">
                <a:tc>
                  <a:txBody>
                    <a:bodyPr/>
                    <a:lstStyle/>
                    <a:p>
                      <a:pPr marL="0" indent="0">
                        <a:buFont typeface="Arial" panose="020B0604020202020204" pitchFamily="34" charset="0"/>
                        <a:buNone/>
                      </a:pPr>
                      <a:r>
                        <a:rPr lang="es-CO" sz="1800" kern="1200" dirty="0">
                          <a:solidFill>
                            <a:schemeClr val="tx1"/>
                          </a:solidFill>
                          <a:effectLst/>
                          <a:latin typeface="+mn-lt"/>
                          <a:ea typeface="+mn-ea"/>
                          <a:cs typeface="+mn-cs"/>
                        </a:rPr>
                        <a:t>SELECT</a:t>
                      </a:r>
                      <a:endParaRPr lang="es-CO" sz="1600" kern="1200" dirty="0">
                        <a:solidFill>
                          <a:schemeClr val="dk1"/>
                        </a:solidFill>
                        <a:latin typeface="+mn-lt"/>
                        <a:ea typeface="+mn-ea"/>
                        <a:cs typeface="+mn-cs"/>
                      </a:endParaRPr>
                    </a:p>
                  </a:txBody>
                  <a:tcPr/>
                </a:tc>
                <a:tc>
                  <a:txBody>
                    <a:bodyPr/>
                    <a:lstStyle/>
                    <a:p>
                      <a:r>
                        <a:rPr lang="es-CO" sz="1800" kern="1200" dirty="0">
                          <a:solidFill>
                            <a:schemeClr val="tx1"/>
                          </a:solidFill>
                          <a:effectLst/>
                          <a:latin typeface="+mn-lt"/>
                          <a:ea typeface="+mn-ea"/>
                          <a:cs typeface="+mn-cs"/>
                        </a:rPr>
                        <a:t>$</a:t>
                      </a:r>
                      <a:r>
                        <a:rPr lang="es-CO" sz="1800" kern="1200" dirty="0" err="1">
                          <a:solidFill>
                            <a:schemeClr val="tx1"/>
                          </a:solidFill>
                          <a:effectLst/>
                          <a:latin typeface="+mn-lt"/>
                          <a:ea typeface="+mn-ea"/>
                          <a:cs typeface="+mn-cs"/>
                        </a:rPr>
                        <a:t>project</a:t>
                      </a:r>
                      <a:r>
                        <a:rPr lang="es-CO" dirty="0">
                          <a:effectLst/>
                        </a:rPr>
                        <a:t> </a:t>
                      </a:r>
                      <a:r>
                        <a:rPr lang="es-CO" sz="1800" kern="1200" dirty="0">
                          <a:solidFill>
                            <a:schemeClr val="tx1"/>
                          </a:solidFill>
                          <a:effectLst/>
                          <a:latin typeface="+mn-lt"/>
                          <a:ea typeface="+mn-ea"/>
                          <a:cs typeface="+mn-cs"/>
                        </a:rPr>
                        <a:t> </a:t>
                      </a:r>
                    </a:p>
                  </a:txBody>
                  <a:tcPr/>
                </a:tc>
                <a:extLst>
                  <a:ext uri="{0D108BD9-81ED-4DB2-BD59-A6C34878D82A}">
                    <a16:rowId xmlns:a16="http://schemas.microsoft.com/office/drawing/2014/main" val="140517532"/>
                  </a:ext>
                </a:extLst>
              </a:tr>
              <a:tr h="370840">
                <a:tc>
                  <a:txBody>
                    <a:bodyPr/>
                    <a:lstStyle/>
                    <a:p>
                      <a:pPr marL="0" indent="0">
                        <a:buFont typeface="Arial" panose="020B0604020202020204" pitchFamily="34" charset="0"/>
                        <a:buNone/>
                      </a:pPr>
                      <a:r>
                        <a:rPr lang="es-CO" sz="1800" kern="1200" dirty="0">
                          <a:solidFill>
                            <a:schemeClr val="tx1"/>
                          </a:solidFill>
                          <a:effectLst/>
                          <a:latin typeface="+mn-lt"/>
                          <a:ea typeface="+mn-ea"/>
                          <a:cs typeface="+mn-cs"/>
                        </a:rPr>
                        <a:t>ORDER BY</a:t>
                      </a:r>
                      <a:endParaRPr lang="es-CO" sz="16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CO" sz="1800" kern="1200" dirty="0">
                          <a:solidFill>
                            <a:schemeClr val="tx1"/>
                          </a:solidFill>
                          <a:effectLst/>
                          <a:latin typeface="+mn-lt"/>
                          <a:ea typeface="+mn-ea"/>
                          <a:cs typeface="+mn-cs"/>
                        </a:rPr>
                        <a:t>$</a:t>
                      </a:r>
                      <a:r>
                        <a:rPr lang="es-CO" sz="1800" kern="1200" dirty="0" err="1">
                          <a:solidFill>
                            <a:schemeClr val="tx1"/>
                          </a:solidFill>
                          <a:effectLst/>
                          <a:latin typeface="+mn-lt"/>
                          <a:ea typeface="+mn-ea"/>
                          <a:cs typeface="+mn-cs"/>
                        </a:rPr>
                        <a:t>sort</a:t>
                      </a:r>
                      <a:r>
                        <a:rPr lang="es-CO" dirty="0">
                          <a:effectLst/>
                        </a:rPr>
                        <a:t> </a:t>
                      </a:r>
                      <a:r>
                        <a:rPr lang="es-CO" sz="1800" kern="1200" dirty="0">
                          <a:solidFill>
                            <a:schemeClr val="tx1"/>
                          </a:solidFill>
                          <a:effectLst/>
                          <a:latin typeface="+mn-lt"/>
                          <a:ea typeface="+mn-ea"/>
                          <a:cs typeface="+mn-cs"/>
                        </a:rPr>
                        <a:t> </a:t>
                      </a:r>
                    </a:p>
                  </a:txBody>
                  <a:tcPr/>
                </a:tc>
                <a:extLst>
                  <a:ext uri="{0D108BD9-81ED-4DB2-BD59-A6C34878D82A}">
                    <a16:rowId xmlns:a16="http://schemas.microsoft.com/office/drawing/2014/main" val="4046533832"/>
                  </a:ext>
                </a:extLst>
              </a:tr>
              <a:tr h="370840">
                <a:tc>
                  <a:txBody>
                    <a:bodyPr/>
                    <a:lstStyle/>
                    <a:p>
                      <a:pPr marL="0" indent="0">
                        <a:buFont typeface="Arial" panose="020B0604020202020204" pitchFamily="34" charset="0"/>
                        <a:buNone/>
                      </a:pPr>
                      <a:r>
                        <a:rPr lang="es-CO" sz="1800" kern="1200" dirty="0">
                          <a:solidFill>
                            <a:schemeClr val="tx1"/>
                          </a:solidFill>
                          <a:effectLst/>
                          <a:latin typeface="+mn-lt"/>
                          <a:ea typeface="+mn-ea"/>
                          <a:cs typeface="+mn-cs"/>
                        </a:rPr>
                        <a:t>LIMIT</a:t>
                      </a:r>
                      <a:endParaRPr lang="es-CO" sz="1600" kern="1200" dirty="0">
                        <a:solidFill>
                          <a:schemeClr val="dk1"/>
                        </a:solidFill>
                        <a:latin typeface="+mn-lt"/>
                        <a:ea typeface="+mn-ea"/>
                        <a:cs typeface="+mn-cs"/>
                      </a:endParaRPr>
                    </a:p>
                  </a:txBody>
                  <a:tcPr/>
                </a:tc>
                <a:tc>
                  <a:txBody>
                    <a:bodyPr/>
                    <a:lstStyle/>
                    <a:p>
                      <a:pPr marL="0" indent="0">
                        <a:buFont typeface="Arial" panose="020B0604020202020204" pitchFamily="34" charset="0"/>
                        <a:buNone/>
                      </a:pPr>
                      <a:r>
                        <a:rPr lang="es-CO" sz="1800" kern="1200" dirty="0">
                          <a:solidFill>
                            <a:schemeClr val="tx1"/>
                          </a:solidFill>
                          <a:effectLst/>
                          <a:latin typeface="+mn-lt"/>
                          <a:ea typeface="+mn-ea"/>
                          <a:cs typeface="+mn-cs"/>
                        </a:rPr>
                        <a:t>$</a:t>
                      </a:r>
                      <a:r>
                        <a:rPr lang="es-CO" sz="1800" kern="1200" dirty="0" err="1">
                          <a:solidFill>
                            <a:schemeClr val="tx1"/>
                          </a:solidFill>
                          <a:effectLst/>
                          <a:latin typeface="+mn-lt"/>
                          <a:ea typeface="+mn-ea"/>
                          <a:cs typeface="+mn-cs"/>
                        </a:rPr>
                        <a:t>limit</a:t>
                      </a:r>
                      <a:endParaRPr lang="es-CO" sz="1600" kern="1200" dirty="0">
                        <a:solidFill>
                          <a:schemeClr val="dk1"/>
                        </a:solidFill>
                        <a:latin typeface="+mn-lt"/>
                        <a:ea typeface="+mn-ea"/>
                        <a:cs typeface="+mn-cs"/>
                      </a:endParaRPr>
                    </a:p>
                  </a:txBody>
                  <a:tcPr/>
                </a:tc>
                <a:extLst>
                  <a:ext uri="{0D108BD9-81ED-4DB2-BD59-A6C34878D82A}">
                    <a16:rowId xmlns:a16="http://schemas.microsoft.com/office/drawing/2014/main" val="276343756"/>
                  </a:ext>
                </a:extLst>
              </a:tr>
              <a:tr h="370840">
                <a:tc>
                  <a:txBody>
                    <a:bodyPr/>
                    <a:lstStyle/>
                    <a:p>
                      <a:pPr marL="0" indent="0">
                        <a:buFont typeface="Arial" panose="020B0604020202020204" pitchFamily="34" charset="0"/>
                        <a:buNone/>
                      </a:pPr>
                      <a:r>
                        <a:rPr lang="es-CO" sz="1800" kern="1200" dirty="0">
                          <a:solidFill>
                            <a:schemeClr val="tx1"/>
                          </a:solidFill>
                          <a:effectLst/>
                          <a:latin typeface="+mn-lt"/>
                          <a:ea typeface="+mn-ea"/>
                          <a:cs typeface="+mn-cs"/>
                        </a:rPr>
                        <a:t>SUM()</a:t>
                      </a:r>
                      <a:endParaRPr lang="es-CO" sz="1600" kern="1200" dirty="0">
                        <a:solidFill>
                          <a:schemeClr val="dk1"/>
                        </a:solidFill>
                        <a:latin typeface="+mn-lt"/>
                        <a:ea typeface="+mn-ea"/>
                        <a:cs typeface="+mn-cs"/>
                      </a:endParaRPr>
                    </a:p>
                  </a:txBody>
                  <a:tcPr/>
                </a:tc>
                <a:tc>
                  <a:txBody>
                    <a:bodyPr/>
                    <a:lstStyle/>
                    <a:p>
                      <a:r>
                        <a:rPr lang="es-CO" sz="1800" kern="1200" dirty="0">
                          <a:solidFill>
                            <a:schemeClr val="tx1"/>
                          </a:solidFill>
                          <a:effectLst/>
                          <a:latin typeface="+mn-lt"/>
                          <a:ea typeface="+mn-ea"/>
                          <a:cs typeface="+mn-cs"/>
                        </a:rPr>
                        <a:t>$sum</a:t>
                      </a:r>
                      <a:r>
                        <a:rPr lang="es-CO" dirty="0">
                          <a:effectLst/>
                        </a:rPr>
                        <a:t> </a:t>
                      </a:r>
                      <a:r>
                        <a:rPr lang="es-CO" sz="1800" kern="1200" dirty="0">
                          <a:solidFill>
                            <a:schemeClr val="tx1"/>
                          </a:solidFill>
                          <a:effectLst/>
                          <a:latin typeface="+mn-lt"/>
                          <a:ea typeface="+mn-ea"/>
                          <a:cs typeface="+mn-cs"/>
                        </a:rPr>
                        <a:t> </a:t>
                      </a:r>
                    </a:p>
                  </a:txBody>
                  <a:tcPr/>
                </a:tc>
                <a:extLst>
                  <a:ext uri="{0D108BD9-81ED-4DB2-BD59-A6C34878D82A}">
                    <a16:rowId xmlns:a16="http://schemas.microsoft.com/office/drawing/2014/main" val="3633365406"/>
                  </a:ext>
                </a:extLst>
              </a:tr>
              <a:tr h="370840">
                <a:tc>
                  <a:txBody>
                    <a:bodyPr/>
                    <a:lstStyle/>
                    <a:p>
                      <a:pPr marL="0" indent="0">
                        <a:buFont typeface="Arial" panose="020B0604020202020204" pitchFamily="34" charset="0"/>
                        <a:buNone/>
                      </a:pPr>
                      <a:r>
                        <a:rPr lang="es-CO" sz="1800" kern="1200" dirty="0">
                          <a:solidFill>
                            <a:schemeClr val="tx1"/>
                          </a:solidFill>
                          <a:effectLst/>
                          <a:latin typeface="+mn-lt"/>
                          <a:ea typeface="+mn-ea"/>
                          <a:cs typeface="+mn-cs"/>
                        </a:rPr>
                        <a:t>COUNT()</a:t>
                      </a:r>
                      <a:endParaRPr lang="es-CO" sz="1600" kern="1200" dirty="0">
                        <a:solidFill>
                          <a:schemeClr val="dk1"/>
                        </a:solidFill>
                        <a:latin typeface="+mn-lt"/>
                        <a:ea typeface="+mn-ea"/>
                        <a:cs typeface="+mn-cs"/>
                      </a:endParaRPr>
                    </a:p>
                  </a:txBody>
                  <a:tcPr/>
                </a:tc>
                <a:tc>
                  <a:txBody>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s-CO" sz="1800" kern="1200" dirty="0">
                          <a:solidFill>
                            <a:schemeClr val="tx1"/>
                          </a:solidFill>
                          <a:effectLst/>
                          <a:latin typeface="+mn-lt"/>
                          <a:ea typeface="+mn-ea"/>
                          <a:cs typeface="+mn-cs"/>
                        </a:rPr>
                        <a:t>.</a:t>
                      </a:r>
                      <a:r>
                        <a:rPr lang="es-CO" sz="1800" kern="1200" dirty="0" err="1">
                          <a:solidFill>
                            <a:schemeClr val="tx1"/>
                          </a:solidFill>
                          <a:effectLst/>
                          <a:latin typeface="+mn-lt"/>
                          <a:ea typeface="+mn-ea"/>
                          <a:cs typeface="+mn-cs"/>
                        </a:rPr>
                        <a:t>count</a:t>
                      </a:r>
                      <a:r>
                        <a:rPr lang="es-CO" sz="1800" kern="1200" dirty="0">
                          <a:solidFill>
                            <a:schemeClr val="tx1"/>
                          </a:solidFill>
                          <a:effectLst/>
                          <a:latin typeface="+mn-lt"/>
                          <a:ea typeface="+mn-ea"/>
                          <a:cs typeface="+mn-cs"/>
                        </a:rPr>
                        <a:t>()</a:t>
                      </a:r>
                      <a:endParaRPr lang="es-CO" sz="1800" dirty="0">
                        <a:solidFill>
                          <a:schemeClr val="tx1"/>
                        </a:solidFill>
                        <a:effectLst/>
                        <a:latin typeface="+mn-lt"/>
                        <a:ea typeface="+mn-ea"/>
                        <a:cs typeface="+mn-cs"/>
                      </a:endParaRPr>
                    </a:p>
                  </a:txBody>
                  <a:tcPr/>
                </a:tc>
                <a:extLst>
                  <a:ext uri="{0D108BD9-81ED-4DB2-BD59-A6C34878D82A}">
                    <a16:rowId xmlns:a16="http://schemas.microsoft.com/office/drawing/2014/main" val="35047730"/>
                  </a:ext>
                </a:extLst>
              </a:tr>
              <a:tr h="370840">
                <a:tc>
                  <a:txBody>
                    <a:bodyPr/>
                    <a:lstStyle/>
                    <a:p>
                      <a:pPr marL="0" indent="0">
                        <a:buFont typeface="Arial" panose="020B0604020202020204" pitchFamily="34" charset="0"/>
                        <a:buNone/>
                      </a:pPr>
                      <a:r>
                        <a:rPr lang="es-CO" sz="1800" b="0" i="0" kern="1200" dirty="0" err="1">
                          <a:solidFill>
                            <a:schemeClr val="tx1"/>
                          </a:solidFill>
                          <a:effectLst/>
                          <a:latin typeface="+mn-lt"/>
                          <a:ea typeface="+mn-ea"/>
                          <a:cs typeface="+mn-cs"/>
                        </a:rPr>
                        <a:t>Join</a:t>
                      </a:r>
                      <a:endParaRPr lang="es-CO" sz="1600" kern="1200" dirty="0">
                        <a:solidFill>
                          <a:schemeClr val="dk1"/>
                        </a:solidFill>
                        <a:latin typeface="+mn-lt"/>
                        <a:ea typeface="+mn-ea"/>
                        <a:cs typeface="+mn-cs"/>
                      </a:endParaRPr>
                    </a:p>
                  </a:txBody>
                  <a:tcPr/>
                </a:tc>
                <a:tc>
                  <a:txBody>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s-CO" sz="1800" dirty="0">
                          <a:solidFill>
                            <a:schemeClr val="tx1"/>
                          </a:solidFill>
                          <a:effectLst/>
                          <a:latin typeface="+mn-lt"/>
                          <a:ea typeface="+mn-ea"/>
                          <a:cs typeface="+mn-cs"/>
                        </a:rPr>
                        <a:t>$</a:t>
                      </a:r>
                      <a:r>
                        <a:rPr lang="es-CO" sz="1800" dirty="0" err="1">
                          <a:solidFill>
                            <a:schemeClr val="tx1"/>
                          </a:solidFill>
                          <a:effectLst/>
                          <a:latin typeface="+mn-lt"/>
                          <a:ea typeface="+mn-ea"/>
                          <a:cs typeface="+mn-cs"/>
                        </a:rPr>
                        <a:t>lookup</a:t>
                      </a:r>
                      <a:endParaRPr lang="es-CO" sz="1800" dirty="0">
                        <a:solidFill>
                          <a:schemeClr val="tx1"/>
                        </a:solidFill>
                        <a:effectLst/>
                        <a:latin typeface="+mn-lt"/>
                        <a:ea typeface="+mn-ea"/>
                        <a:cs typeface="+mn-cs"/>
                      </a:endParaRPr>
                    </a:p>
                  </a:txBody>
                  <a:tcPr/>
                </a:tc>
                <a:extLst>
                  <a:ext uri="{0D108BD9-81ED-4DB2-BD59-A6C34878D82A}">
                    <a16:rowId xmlns:a16="http://schemas.microsoft.com/office/drawing/2014/main" val="3168913083"/>
                  </a:ext>
                </a:extLst>
              </a:tr>
            </a:tbl>
          </a:graphicData>
        </a:graphic>
      </p:graphicFrame>
    </p:spTree>
    <p:extLst>
      <p:ext uri="{BB962C8B-B14F-4D97-AF65-F5344CB8AC3E}">
        <p14:creationId xmlns:p14="http://schemas.microsoft.com/office/powerpoint/2010/main" val="24073040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4638"/>
            <a:ext cx="9014791" cy="492443"/>
          </a:xfrm>
        </p:spPr>
        <p:txBody>
          <a:bodyPr/>
          <a:lstStyle/>
          <a:p>
            <a:pPr algn="l"/>
            <a:r>
              <a:rPr lang="es-CO" dirty="0"/>
              <a:t>Ejemplo de sentencias</a:t>
            </a:r>
          </a:p>
        </p:txBody>
      </p:sp>
      <p:graphicFrame>
        <p:nvGraphicFramePr>
          <p:cNvPr id="4" name="Tabla 3">
            <a:extLst>
              <a:ext uri="{FF2B5EF4-FFF2-40B4-BE49-F238E27FC236}">
                <a16:creationId xmlns:a16="http://schemas.microsoft.com/office/drawing/2014/main" id="{92035C57-E5DB-466B-9755-8D884B1640DE}"/>
              </a:ext>
            </a:extLst>
          </p:cNvPr>
          <p:cNvGraphicFramePr>
            <a:graphicFrameLocks noGrp="1"/>
          </p:cNvGraphicFramePr>
          <p:nvPr>
            <p:extLst/>
          </p:nvPr>
        </p:nvGraphicFramePr>
        <p:xfrm>
          <a:off x="839416" y="1340768"/>
          <a:ext cx="9612344" cy="4912360"/>
        </p:xfrm>
        <a:graphic>
          <a:graphicData uri="http://schemas.openxmlformats.org/drawingml/2006/table">
            <a:tbl>
              <a:tblPr firstRow="1" bandRow="1">
                <a:tableStyleId>{69012ECD-51FC-41F1-AA8D-1B2483CD663E}</a:tableStyleId>
              </a:tblPr>
              <a:tblGrid>
                <a:gridCol w="1728192">
                  <a:extLst>
                    <a:ext uri="{9D8B030D-6E8A-4147-A177-3AD203B41FA5}">
                      <a16:colId xmlns:a16="http://schemas.microsoft.com/office/drawing/2014/main" val="3159454253"/>
                    </a:ext>
                  </a:extLst>
                </a:gridCol>
                <a:gridCol w="3384376">
                  <a:extLst>
                    <a:ext uri="{9D8B030D-6E8A-4147-A177-3AD203B41FA5}">
                      <a16:colId xmlns:a16="http://schemas.microsoft.com/office/drawing/2014/main" val="2525145505"/>
                    </a:ext>
                  </a:extLst>
                </a:gridCol>
                <a:gridCol w="4499776">
                  <a:extLst>
                    <a:ext uri="{9D8B030D-6E8A-4147-A177-3AD203B41FA5}">
                      <a16:colId xmlns:a16="http://schemas.microsoft.com/office/drawing/2014/main" val="2004252201"/>
                    </a:ext>
                  </a:extLst>
                </a:gridCol>
              </a:tblGrid>
              <a:tr h="370840">
                <a:tc>
                  <a:txBody>
                    <a:bodyPr/>
                    <a:lstStyle/>
                    <a:p>
                      <a:r>
                        <a:rPr lang="es-CO" dirty="0"/>
                        <a:t>Sentencia</a:t>
                      </a:r>
                    </a:p>
                  </a:txBody>
                  <a:tcPr/>
                </a:tc>
                <a:tc>
                  <a:txBody>
                    <a:bodyPr/>
                    <a:lstStyle/>
                    <a:p>
                      <a:r>
                        <a:rPr lang="es-CO" dirty="0"/>
                        <a:t>SQL</a:t>
                      </a:r>
                    </a:p>
                  </a:txBody>
                  <a:tcPr/>
                </a:tc>
                <a:tc>
                  <a:txBody>
                    <a:bodyPr/>
                    <a:lstStyle/>
                    <a:p>
                      <a:r>
                        <a:rPr lang="es-CO" dirty="0" err="1"/>
                        <a:t>MongoDb</a:t>
                      </a:r>
                      <a:endParaRPr lang="es-CO" dirty="0"/>
                    </a:p>
                  </a:txBody>
                  <a:tcPr/>
                </a:tc>
                <a:extLst>
                  <a:ext uri="{0D108BD9-81ED-4DB2-BD59-A6C34878D82A}">
                    <a16:rowId xmlns:a16="http://schemas.microsoft.com/office/drawing/2014/main" val="1569108951"/>
                  </a:ext>
                </a:extLst>
              </a:tr>
              <a:tr h="370840">
                <a:tc>
                  <a:txBody>
                    <a:bodyPr/>
                    <a:lstStyle/>
                    <a:p>
                      <a:r>
                        <a:rPr lang="es-CO" sz="2000" dirty="0"/>
                        <a:t>Visualizar datos</a:t>
                      </a:r>
                    </a:p>
                  </a:txBody>
                  <a:tcPr/>
                </a:tc>
                <a:tc>
                  <a:txBody>
                    <a:bodyPr/>
                    <a:lstStyle/>
                    <a:p>
                      <a:r>
                        <a:rPr lang="es-CO" sz="2000" dirty="0" err="1"/>
                        <a:t>Select</a:t>
                      </a:r>
                      <a:r>
                        <a:rPr lang="es-CO" sz="2000" dirty="0"/>
                        <a:t> * </a:t>
                      </a:r>
                      <a:r>
                        <a:rPr lang="es-CO" sz="2000" dirty="0" err="1"/>
                        <a:t>from</a:t>
                      </a:r>
                      <a:r>
                        <a:rPr lang="es-CO" sz="2000" dirty="0"/>
                        <a:t> </a:t>
                      </a:r>
                      <a:r>
                        <a:rPr lang="es-CO" sz="2000" kern="1200" dirty="0">
                          <a:solidFill>
                            <a:schemeClr val="tx1"/>
                          </a:solidFill>
                          <a:latin typeface="+mn-lt"/>
                          <a:ea typeface="+mn-ea"/>
                          <a:cs typeface="+mn-cs"/>
                        </a:rPr>
                        <a:t>[</a:t>
                      </a:r>
                      <a:r>
                        <a:rPr lang="es-CO" sz="2000" kern="1200" dirty="0" err="1">
                          <a:solidFill>
                            <a:schemeClr val="tx1"/>
                          </a:solidFill>
                          <a:latin typeface="+mn-lt"/>
                          <a:ea typeface="+mn-ea"/>
                          <a:cs typeface="+mn-cs"/>
                        </a:rPr>
                        <a:t>SalesLT</a:t>
                      </a:r>
                      <a:r>
                        <a:rPr lang="es-CO" sz="2000" kern="1200" dirty="0">
                          <a:solidFill>
                            <a:schemeClr val="tx1"/>
                          </a:solidFill>
                          <a:latin typeface="+mn-lt"/>
                          <a:ea typeface="+mn-ea"/>
                          <a:cs typeface="+mn-cs"/>
                        </a:rPr>
                        <a:t>].[</a:t>
                      </a:r>
                      <a:r>
                        <a:rPr lang="es-CO" sz="2000" kern="1200" dirty="0" err="1">
                          <a:solidFill>
                            <a:schemeClr val="tx1"/>
                          </a:solidFill>
                          <a:latin typeface="+mn-lt"/>
                          <a:ea typeface="+mn-ea"/>
                          <a:cs typeface="+mn-cs"/>
                        </a:rPr>
                        <a:t>SalesOrderDetail</a:t>
                      </a:r>
                      <a:r>
                        <a:rPr lang="es-CO" sz="2000" kern="1200" dirty="0">
                          <a:solidFill>
                            <a:schemeClr val="tx1"/>
                          </a:solidFill>
                          <a:latin typeface="+mn-lt"/>
                          <a:ea typeface="+mn-ea"/>
                          <a:cs typeface="+mn-cs"/>
                        </a:rPr>
                        <a:t>]</a:t>
                      </a:r>
                      <a:endParaRPr lang="es-CO" sz="2000" dirty="0"/>
                    </a:p>
                    <a:p>
                      <a:endParaRPr lang="es-CO" sz="2000" dirty="0"/>
                    </a:p>
                  </a:txBody>
                  <a:tcPr/>
                </a:tc>
                <a:tc>
                  <a:txBody>
                    <a:bodyPr/>
                    <a:lstStyle/>
                    <a:p>
                      <a:pPr marL="0" lvl="0" indent="0" algn="l" defTabSz="914400" rtl="0" eaLnBrk="1" fontAlgn="base" latinLnBrk="0" hangingPunct="1">
                        <a:buFont typeface="Arial" panose="020B0604020202020204" pitchFamily="34" charset="0"/>
                        <a:buNone/>
                      </a:pPr>
                      <a:r>
                        <a:rPr lang="es-CO" sz="2000" kern="1200" dirty="0" err="1">
                          <a:solidFill>
                            <a:schemeClr val="tx1"/>
                          </a:solidFill>
                          <a:latin typeface="+mn-lt"/>
                          <a:ea typeface="+mn-ea"/>
                          <a:cs typeface="+mn-cs"/>
                        </a:rPr>
                        <a:t>db.SalesOrderDetail.find</a:t>
                      </a:r>
                      <a:r>
                        <a:rPr lang="es-CO" sz="2000" b="1" kern="1200" dirty="0">
                          <a:solidFill>
                            <a:schemeClr val="tx1"/>
                          </a:solidFill>
                          <a:latin typeface="+mn-lt"/>
                          <a:ea typeface="+mn-ea"/>
                          <a:cs typeface="+mn-cs"/>
                        </a:rPr>
                        <a:t>({})</a:t>
                      </a:r>
                      <a:endParaRPr lang="es-CO" sz="2000" dirty="0"/>
                    </a:p>
                  </a:txBody>
                  <a:tcPr/>
                </a:tc>
                <a:extLst>
                  <a:ext uri="{0D108BD9-81ED-4DB2-BD59-A6C34878D82A}">
                    <a16:rowId xmlns:a16="http://schemas.microsoft.com/office/drawing/2014/main" val="18683718"/>
                  </a:ext>
                </a:extLst>
              </a:tr>
              <a:tr h="370840">
                <a:tc>
                  <a:txBody>
                    <a:bodyPr/>
                    <a:lstStyle/>
                    <a:p>
                      <a:r>
                        <a:rPr lang="es-CO" sz="2000" dirty="0"/>
                        <a:t>Conteo</a:t>
                      </a:r>
                    </a:p>
                  </a:txBody>
                  <a:tcPr/>
                </a:tc>
                <a:tc>
                  <a:txBody>
                    <a:bodyPr/>
                    <a:lstStyle/>
                    <a:p>
                      <a:r>
                        <a:rPr lang="es-CO" sz="2000" kern="1200" dirty="0" err="1">
                          <a:solidFill>
                            <a:schemeClr val="tx1"/>
                          </a:solidFill>
                          <a:latin typeface="+mn-lt"/>
                          <a:ea typeface="+mn-ea"/>
                          <a:cs typeface="+mn-cs"/>
                        </a:rPr>
                        <a:t>select</a:t>
                      </a:r>
                      <a:r>
                        <a:rPr lang="es-CO" sz="2000" kern="1200" dirty="0">
                          <a:solidFill>
                            <a:schemeClr val="tx1"/>
                          </a:solidFill>
                          <a:latin typeface="+mn-lt"/>
                          <a:ea typeface="+mn-ea"/>
                          <a:cs typeface="+mn-cs"/>
                        </a:rPr>
                        <a:t> </a:t>
                      </a:r>
                      <a:r>
                        <a:rPr lang="es-CO" sz="2000" kern="1200" dirty="0" err="1">
                          <a:solidFill>
                            <a:schemeClr val="tx1"/>
                          </a:solidFill>
                          <a:latin typeface="+mn-lt"/>
                          <a:ea typeface="+mn-ea"/>
                          <a:cs typeface="+mn-cs"/>
                        </a:rPr>
                        <a:t>count</a:t>
                      </a:r>
                      <a:r>
                        <a:rPr lang="es-CO" sz="2000" kern="1200" dirty="0">
                          <a:solidFill>
                            <a:schemeClr val="tx1"/>
                          </a:solidFill>
                          <a:latin typeface="+mn-lt"/>
                          <a:ea typeface="+mn-ea"/>
                          <a:cs typeface="+mn-cs"/>
                        </a:rPr>
                        <a:t>(*)</a:t>
                      </a:r>
                    </a:p>
                    <a:p>
                      <a:r>
                        <a:rPr lang="es-CO" sz="2000" kern="1200" dirty="0" err="1">
                          <a:solidFill>
                            <a:schemeClr val="tx1"/>
                          </a:solidFill>
                          <a:latin typeface="+mn-lt"/>
                          <a:ea typeface="+mn-ea"/>
                          <a:cs typeface="+mn-cs"/>
                        </a:rPr>
                        <a:t>from</a:t>
                      </a:r>
                      <a:r>
                        <a:rPr lang="es-CO" sz="2000" kern="1200" dirty="0">
                          <a:solidFill>
                            <a:schemeClr val="tx1"/>
                          </a:solidFill>
                          <a:latin typeface="+mn-lt"/>
                          <a:ea typeface="+mn-ea"/>
                          <a:cs typeface="+mn-cs"/>
                        </a:rPr>
                        <a:t> [</a:t>
                      </a:r>
                      <a:r>
                        <a:rPr lang="es-CO" sz="2000" kern="1200" dirty="0" err="1">
                          <a:solidFill>
                            <a:schemeClr val="tx1"/>
                          </a:solidFill>
                          <a:latin typeface="+mn-lt"/>
                          <a:ea typeface="+mn-ea"/>
                          <a:cs typeface="+mn-cs"/>
                        </a:rPr>
                        <a:t>SalesLT</a:t>
                      </a:r>
                      <a:r>
                        <a:rPr lang="es-CO" sz="2000" kern="1200" dirty="0">
                          <a:solidFill>
                            <a:schemeClr val="tx1"/>
                          </a:solidFill>
                          <a:latin typeface="+mn-lt"/>
                          <a:ea typeface="+mn-ea"/>
                          <a:cs typeface="+mn-cs"/>
                        </a:rPr>
                        <a:t>].[</a:t>
                      </a:r>
                      <a:r>
                        <a:rPr lang="es-CO" sz="2000" kern="1200" dirty="0" err="1">
                          <a:solidFill>
                            <a:schemeClr val="tx1"/>
                          </a:solidFill>
                          <a:latin typeface="+mn-lt"/>
                          <a:ea typeface="+mn-ea"/>
                          <a:cs typeface="+mn-cs"/>
                        </a:rPr>
                        <a:t>SalesOrderDetail</a:t>
                      </a:r>
                      <a:r>
                        <a:rPr lang="es-CO" sz="2000" kern="1200" dirty="0">
                          <a:solidFill>
                            <a:schemeClr val="tx1"/>
                          </a:solidFill>
                          <a:latin typeface="+mn-lt"/>
                          <a:ea typeface="+mn-ea"/>
                          <a:cs typeface="+mn-cs"/>
                        </a:rPr>
                        <a:t>]</a:t>
                      </a:r>
                      <a:endParaRPr lang="es-CO" sz="2000" dirty="0"/>
                    </a:p>
                  </a:txBody>
                  <a:tcPr/>
                </a:tc>
                <a:tc>
                  <a:txBody>
                    <a:bodyPr/>
                    <a:lstStyle/>
                    <a:p>
                      <a:pPr marL="0" lvl="0" indent="0" algn="l" defTabSz="914400" rtl="0" eaLnBrk="1" fontAlgn="base" latinLnBrk="0" hangingPunct="1">
                        <a:buFont typeface="Arial" panose="020B0604020202020204" pitchFamily="34" charset="0"/>
                        <a:buNone/>
                      </a:pPr>
                      <a:r>
                        <a:rPr lang="es-CO" sz="2000" kern="1200" dirty="0" err="1">
                          <a:solidFill>
                            <a:schemeClr val="tx1"/>
                          </a:solidFill>
                          <a:latin typeface="+mn-lt"/>
                          <a:ea typeface="+mn-ea"/>
                          <a:cs typeface="+mn-cs"/>
                        </a:rPr>
                        <a:t>db.SalesOrderDetail.count</a:t>
                      </a:r>
                      <a:r>
                        <a:rPr lang="es-CO" sz="2000" b="1" kern="1200" dirty="0">
                          <a:solidFill>
                            <a:schemeClr val="tx1"/>
                          </a:solidFill>
                          <a:latin typeface="+mn-lt"/>
                          <a:ea typeface="+mn-ea"/>
                          <a:cs typeface="+mn-cs"/>
                        </a:rPr>
                        <a:t>()</a:t>
                      </a:r>
                      <a:endParaRPr lang="es-CO" sz="2000" dirty="0"/>
                    </a:p>
                  </a:txBody>
                  <a:tcPr/>
                </a:tc>
                <a:extLst>
                  <a:ext uri="{0D108BD9-81ED-4DB2-BD59-A6C34878D82A}">
                    <a16:rowId xmlns:a16="http://schemas.microsoft.com/office/drawing/2014/main" val="2587919096"/>
                  </a:ext>
                </a:extLst>
              </a:tr>
              <a:tr h="370840">
                <a:tc>
                  <a:txBody>
                    <a:bodyPr/>
                    <a:lstStyle/>
                    <a:p>
                      <a:r>
                        <a:rPr lang="es-ES" sz="2000" kern="1200" dirty="0">
                          <a:solidFill>
                            <a:schemeClr val="dk1"/>
                          </a:solidFill>
                          <a:latin typeface="+mn-lt"/>
                          <a:ea typeface="+mn-ea"/>
                          <a:cs typeface="+mn-cs"/>
                        </a:rPr>
                        <a:t>Sumatoria de campos</a:t>
                      </a:r>
                    </a:p>
                  </a:txBody>
                  <a:tcPr/>
                </a:tc>
                <a:tc>
                  <a:txBody>
                    <a:bodyPr/>
                    <a:lstStyle/>
                    <a:p>
                      <a:r>
                        <a:rPr lang="en-US" sz="2000" kern="1200" dirty="0">
                          <a:solidFill>
                            <a:schemeClr val="tx1"/>
                          </a:solidFill>
                          <a:latin typeface="+mn-lt"/>
                          <a:ea typeface="+mn-ea"/>
                          <a:cs typeface="+mn-cs"/>
                        </a:rPr>
                        <a:t>select sum(</a:t>
                      </a:r>
                      <a:r>
                        <a:rPr lang="en-US" sz="2000" kern="1200" dirty="0" err="1">
                          <a:solidFill>
                            <a:schemeClr val="tx1"/>
                          </a:solidFill>
                          <a:latin typeface="+mn-lt"/>
                          <a:ea typeface="+mn-ea"/>
                          <a:cs typeface="+mn-cs"/>
                        </a:rPr>
                        <a:t>orderqty</a:t>
                      </a:r>
                      <a:r>
                        <a:rPr lang="en-US" sz="2000" kern="1200" dirty="0">
                          <a:solidFill>
                            <a:schemeClr val="tx1"/>
                          </a:solidFill>
                          <a:latin typeface="+mn-lt"/>
                          <a:ea typeface="+mn-ea"/>
                          <a:cs typeface="+mn-cs"/>
                        </a:rPr>
                        <a:t>) "total" , sum(</a:t>
                      </a:r>
                      <a:r>
                        <a:rPr lang="en-US" sz="2000" kern="1200" dirty="0" err="1">
                          <a:solidFill>
                            <a:schemeClr val="tx1"/>
                          </a:solidFill>
                          <a:latin typeface="+mn-lt"/>
                          <a:ea typeface="+mn-ea"/>
                          <a:cs typeface="+mn-cs"/>
                        </a:rPr>
                        <a:t>unitprice</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precio</a:t>
                      </a:r>
                      <a:r>
                        <a:rPr lang="en-US" sz="2000" kern="1200" dirty="0">
                          <a:solidFill>
                            <a:schemeClr val="tx1"/>
                          </a:solidFill>
                          <a:latin typeface="+mn-lt"/>
                          <a:ea typeface="+mn-ea"/>
                          <a:cs typeface="+mn-cs"/>
                        </a:rPr>
                        <a:t>"</a:t>
                      </a:r>
                    </a:p>
                    <a:p>
                      <a:r>
                        <a:rPr lang="es-CO" sz="2000" kern="1200" dirty="0" err="1">
                          <a:solidFill>
                            <a:schemeClr val="tx1"/>
                          </a:solidFill>
                          <a:latin typeface="+mn-lt"/>
                          <a:ea typeface="+mn-ea"/>
                          <a:cs typeface="+mn-cs"/>
                        </a:rPr>
                        <a:t>from</a:t>
                      </a:r>
                      <a:r>
                        <a:rPr lang="es-CO" sz="2000" kern="1200" dirty="0">
                          <a:solidFill>
                            <a:schemeClr val="tx1"/>
                          </a:solidFill>
                          <a:latin typeface="+mn-lt"/>
                          <a:ea typeface="+mn-ea"/>
                          <a:cs typeface="+mn-cs"/>
                        </a:rPr>
                        <a:t> [</a:t>
                      </a:r>
                      <a:r>
                        <a:rPr lang="es-CO" sz="2000" kern="1200" dirty="0" err="1">
                          <a:solidFill>
                            <a:schemeClr val="tx1"/>
                          </a:solidFill>
                          <a:latin typeface="+mn-lt"/>
                          <a:ea typeface="+mn-ea"/>
                          <a:cs typeface="+mn-cs"/>
                        </a:rPr>
                        <a:t>SalesLT</a:t>
                      </a:r>
                      <a:r>
                        <a:rPr lang="es-CO" sz="2000" kern="1200" dirty="0">
                          <a:solidFill>
                            <a:schemeClr val="tx1"/>
                          </a:solidFill>
                          <a:latin typeface="+mn-lt"/>
                          <a:ea typeface="+mn-ea"/>
                          <a:cs typeface="+mn-cs"/>
                        </a:rPr>
                        <a:t>].[</a:t>
                      </a:r>
                      <a:r>
                        <a:rPr lang="es-CO" sz="2000" kern="1200" dirty="0" err="1">
                          <a:solidFill>
                            <a:schemeClr val="tx1"/>
                          </a:solidFill>
                          <a:latin typeface="+mn-lt"/>
                          <a:ea typeface="+mn-ea"/>
                          <a:cs typeface="+mn-cs"/>
                        </a:rPr>
                        <a:t>SalesOrderDetail</a:t>
                      </a:r>
                      <a:r>
                        <a:rPr lang="es-CO" sz="2000" kern="1200" dirty="0">
                          <a:solidFill>
                            <a:schemeClr val="tx1"/>
                          </a:solidFill>
                          <a:latin typeface="+mn-lt"/>
                          <a:ea typeface="+mn-ea"/>
                          <a:cs typeface="+mn-cs"/>
                        </a:rPr>
                        <a:t>]</a:t>
                      </a:r>
                      <a:endParaRPr lang="es-ES" sz="2000" kern="1200" dirty="0">
                        <a:solidFill>
                          <a:schemeClr val="dk1"/>
                        </a:solidFill>
                        <a:latin typeface="+mn-lt"/>
                        <a:ea typeface="+mn-ea"/>
                        <a:cs typeface="+mn-cs"/>
                      </a:endParaRPr>
                    </a:p>
                  </a:txBody>
                  <a:tcPr/>
                </a:tc>
                <a:tc>
                  <a:txBody>
                    <a:bodyPr/>
                    <a:lstStyle/>
                    <a:p>
                      <a:r>
                        <a:rPr lang="es-CO" sz="2000" kern="1200" dirty="0" err="1">
                          <a:solidFill>
                            <a:schemeClr val="tx1"/>
                          </a:solidFill>
                          <a:latin typeface="+mn-lt"/>
                          <a:ea typeface="+mn-ea"/>
                          <a:cs typeface="+mn-cs"/>
                        </a:rPr>
                        <a:t>db.SalesOrderDetail.aggregate</a:t>
                      </a:r>
                      <a:r>
                        <a:rPr lang="es-CO" sz="2000" b="1" kern="1200" dirty="0">
                          <a:solidFill>
                            <a:schemeClr val="tx1"/>
                          </a:solidFill>
                          <a:latin typeface="+mn-lt"/>
                          <a:ea typeface="+mn-ea"/>
                          <a:cs typeface="+mn-cs"/>
                        </a:rPr>
                        <a:t>( [</a:t>
                      </a:r>
                    </a:p>
                    <a:p>
                      <a:r>
                        <a:rPr lang="es-CO" sz="2000" kern="1200" dirty="0">
                          <a:solidFill>
                            <a:schemeClr val="tx1"/>
                          </a:solidFill>
                          <a:latin typeface="+mn-lt"/>
                          <a:ea typeface="+mn-ea"/>
                          <a:cs typeface="+mn-cs"/>
                        </a:rPr>
                        <a:t>   </a:t>
                      </a:r>
                      <a:r>
                        <a:rPr lang="es-CO" sz="2000" b="1" kern="1200" dirty="0">
                          <a:solidFill>
                            <a:schemeClr val="tx1"/>
                          </a:solidFill>
                          <a:latin typeface="+mn-lt"/>
                          <a:ea typeface="+mn-ea"/>
                          <a:cs typeface="+mn-cs"/>
                        </a:rPr>
                        <a:t>{</a:t>
                      </a:r>
                    </a:p>
                    <a:p>
                      <a:r>
                        <a:rPr lang="es-CO" sz="2000" kern="1200" dirty="0">
                          <a:solidFill>
                            <a:schemeClr val="tx1"/>
                          </a:solidFill>
                          <a:latin typeface="+mn-lt"/>
                          <a:ea typeface="+mn-ea"/>
                          <a:cs typeface="+mn-cs"/>
                        </a:rPr>
                        <a:t> $</a:t>
                      </a:r>
                      <a:r>
                        <a:rPr lang="es-CO" sz="2000" kern="1200" dirty="0" err="1">
                          <a:solidFill>
                            <a:schemeClr val="tx1"/>
                          </a:solidFill>
                          <a:latin typeface="+mn-lt"/>
                          <a:ea typeface="+mn-ea"/>
                          <a:cs typeface="+mn-cs"/>
                        </a:rPr>
                        <a:t>group</a:t>
                      </a:r>
                      <a:r>
                        <a:rPr lang="es-CO" sz="2000" b="1" kern="1200" dirty="0">
                          <a:solidFill>
                            <a:schemeClr val="tx1"/>
                          </a:solidFill>
                          <a:latin typeface="+mn-lt"/>
                          <a:ea typeface="+mn-ea"/>
                          <a:cs typeface="+mn-cs"/>
                        </a:rPr>
                        <a:t>: {</a:t>
                      </a:r>
                      <a:r>
                        <a:rPr lang="es-CO" sz="2000" kern="1200" dirty="0">
                          <a:solidFill>
                            <a:schemeClr val="tx1"/>
                          </a:solidFill>
                          <a:latin typeface="+mn-lt"/>
                          <a:ea typeface="+mn-ea"/>
                          <a:cs typeface="+mn-cs"/>
                        </a:rPr>
                        <a:t>        _id</a:t>
                      </a:r>
                      <a:r>
                        <a:rPr lang="es-CO" sz="2000" b="1" kern="1200" dirty="0">
                          <a:solidFill>
                            <a:schemeClr val="tx1"/>
                          </a:solidFill>
                          <a:latin typeface="+mn-lt"/>
                          <a:ea typeface="+mn-ea"/>
                          <a:cs typeface="+mn-cs"/>
                        </a:rPr>
                        <a:t>: </a:t>
                      </a:r>
                      <a:r>
                        <a:rPr lang="es-CO" sz="2000" b="1" kern="1200" dirty="0" err="1">
                          <a:solidFill>
                            <a:schemeClr val="tx1"/>
                          </a:solidFill>
                          <a:latin typeface="+mn-lt"/>
                          <a:ea typeface="+mn-ea"/>
                          <a:cs typeface="+mn-cs"/>
                        </a:rPr>
                        <a:t>null</a:t>
                      </a:r>
                      <a:r>
                        <a:rPr lang="es-CO" sz="2000" b="1" kern="1200" dirty="0">
                          <a:solidFill>
                            <a:schemeClr val="tx1"/>
                          </a:solidFill>
                          <a:latin typeface="+mn-lt"/>
                          <a:ea typeface="+mn-ea"/>
                          <a:cs typeface="+mn-cs"/>
                        </a:rPr>
                        <a:t>,</a:t>
                      </a:r>
                    </a:p>
                    <a:p>
                      <a:r>
                        <a:rPr lang="es-CO" sz="2000" kern="1200" dirty="0">
                          <a:solidFill>
                            <a:schemeClr val="tx1"/>
                          </a:solidFill>
                          <a:latin typeface="+mn-lt"/>
                          <a:ea typeface="+mn-ea"/>
                          <a:cs typeface="+mn-cs"/>
                        </a:rPr>
                        <a:t>                         total</a:t>
                      </a:r>
                      <a:r>
                        <a:rPr lang="es-CO" sz="2000" b="1" kern="1200" dirty="0">
                          <a:solidFill>
                            <a:schemeClr val="tx1"/>
                          </a:solidFill>
                          <a:latin typeface="+mn-lt"/>
                          <a:ea typeface="+mn-ea"/>
                          <a:cs typeface="+mn-cs"/>
                        </a:rPr>
                        <a:t>: { $sum: "$</a:t>
                      </a:r>
                      <a:r>
                        <a:rPr lang="es-CO" sz="2000" b="1" kern="1200" dirty="0" err="1">
                          <a:solidFill>
                            <a:schemeClr val="tx1"/>
                          </a:solidFill>
                          <a:latin typeface="+mn-lt"/>
                          <a:ea typeface="+mn-ea"/>
                          <a:cs typeface="+mn-cs"/>
                        </a:rPr>
                        <a:t>OrderQty</a:t>
                      </a:r>
                      <a:r>
                        <a:rPr lang="es-CO" sz="2000" b="1" kern="1200" dirty="0">
                          <a:solidFill>
                            <a:schemeClr val="tx1"/>
                          </a:solidFill>
                          <a:latin typeface="+mn-lt"/>
                          <a:ea typeface="+mn-ea"/>
                          <a:cs typeface="+mn-cs"/>
                        </a:rPr>
                        <a:t>" },</a:t>
                      </a:r>
                    </a:p>
                    <a:p>
                      <a:r>
                        <a:rPr lang="es-CO" sz="2000" kern="1200" dirty="0">
                          <a:solidFill>
                            <a:schemeClr val="tx1"/>
                          </a:solidFill>
                          <a:latin typeface="+mn-lt"/>
                          <a:ea typeface="+mn-ea"/>
                          <a:cs typeface="+mn-cs"/>
                        </a:rPr>
                        <a:t>                          precio</a:t>
                      </a:r>
                      <a:r>
                        <a:rPr lang="es-CO" sz="2000" b="1" kern="1200" dirty="0">
                          <a:solidFill>
                            <a:schemeClr val="tx1"/>
                          </a:solidFill>
                          <a:latin typeface="+mn-lt"/>
                          <a:ea typeface="+mn-ea"/>
                          <a:cs typeface="+mn-cs"/>
                        </a:rPr>
                        <a:t>: { $sum: "$</a:t>
                      </a:r>
                      <a:r>
                        <a:rPr lang="es-CO" sz="2000" b="1" kern="1200" dirty="0" err="1">
                          <a:solidFill>
                            <a:schemeClr val="tx1"/>
                          </a:solidFill>
                          <a:latin typeface="+mn-lt"/>
                          <a:ea typeface="+mn-ea"/>
                          <a:cs typeface="+mn-cs"/>
                        </a:rPr>
                        <a:t>UnitPrice</a:t>
                      </a:r>
                      <a:r>
                        <a:rPr lang="es-CO" sz="2000" b="1" kern="1200" dirty="0">
                          <a:solidFill>
                            <a:schemeClr val="tx1"/>
                          </a:solidFill>
                          <a:latin typeface="+mn-lt"/>
                          <a:ea typeface="+mn-ea"/>
                          <a:cs typeface="+mn-cs"/>
                        </a:rPr>
                        <a:t>" }</a:t>
                      </a:r>
                    </a:p>
                    <a:p>
                      <a:r>
                        <a:rPr lang="es-CO" sz="2000" kern="1200" dirty="0">
                          <a:solidFill>
                            <a:schemeClr val="tx1"/>
                          </a:solidFill>
                          <a:latin typeface="+mn-lt"/>
                          <a:ea typeface="+mn-ea"/>
                          <a:cs typeface="+mn-cs"/>
                        </a:rPr>
                        <a:t>     </a:t>
                      </a:r>
                      <a:r>
                        <a:rPr lang="es-CO" sz="2000" b="1" kern="1200" dirty="0">
                          <a:solidFill>
                            <a:schemeClr val="tx1"/>
                          </a:solidFill>
                          <a:latin typeface="+mn-lt"/>
                          <a:ea typeface="+mn-ea"/>
                          <a:cs typeface="+mn-cs"/>
                        </a:rPr>
                        <a:t>}  </a:t>
                      </a:r>
                      <a:r>
                        <a:rPr lang="es-CO" sz="2000" kern="1200" dirty="0">
                          <a:solidFill>
                            <a:schemeClr val="tx1"/>
                          </a:solidFill>
                          <a:latin typeface="+mn-lt"/>
                          <a:ea typeface="+mn-ea"/>
                          <a:cs typeface="+mn-cs"/>
                        </a:rPr>
                        <a:t>   </a:t>
                      </a:r>
                      <a:r>
                        <a:rPr lang="es-CO" sz="2000" b="1" kern="1200" dirty="0">
                          <a:solidFill>
                            <a:schemeClr val="tx1"/>
                          </a:solidFill>
                          <a:latin typeface="+mn-lt"/>
                          <a:ea typeface="+mn-ea"/>
                          <a:cs typeface="+mn-cs"/>
                        </a:rPr>
                        <a:t>} ] )</a:t>
                      </a:r>
                      <a:endParaRPr lang="es-CO" sz="2000" kern="1200" dirty="0">
                        <a:solidFill>
                          <a:schemeClr val="dk1"/>
                        </a:solidFill>
                        <a:latin typeface="+mn-lt"/>
                        <a:ea typeface="+mn-ea"/>
                        <a:cs typeface="+mn-cs"/>
                      </a:endParaRPr>
                    </a:p>
                  </a:txBody>
                  <a:tcPr/>
                </a:tc>
                <a:extLst>
                  <a:ext uri="{0D108BD9-81ED-4DB2-BD59-A6C34878D82A}">
                    <a16:rowId xmlns:a16="http://schemas.microsoft.com/office/drawing/2014/main" val="380873864"/>
                  </a:ext>
                </a:extLst>
              </a:tr>
            </a:tbl>
          </a:graphicData>
        </a:graphic>
      </p:graphicFrame>
    </p:spTree>
    <p:extLst>
      <p:ext uri="{BB962C8B-B14F-4D97-AF65-F5344CB8AC3E}">
        <p14:creationId xmlns:p14="http://schemas.microsoft.com/office/powerpoint/2010/main" val="3606035611"/>
      </p:ext>
    </p:extLst>
  </p:cSld>
  <p:clrMapOvr>
    <a:masterClrMapping/>
  </p:clrMapOvr>
</p:sld>
</file>

<file path=ppt/theme/theme1.xml><?xml version="1.0" encoding="utf-8"?>
<a:theme xmlns:a="http://schemas.openxmlformats.org/drawingml/2006/main" name="Plantilla_Presentacion_General-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4026</TotalTime>
  <Words>6542</Words>
  <Application>Microsoft Office PowerPoint</Application>
  <PresentationFormat>Panorámica</PresentationFormat>
  <Paragraphs>850</Paragraphs>
  <Slides>112</Slides>
  <Notes>88</Notes>
  <HiddenSlides>0</HiddenSlides>
  <MMClips>3</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112</vt:i4>
      </vt:variant>
    </vt:vector>
  </HeadingPairs>
  <TitlesOfParts>
    <vt:vector size="120" baseType="lpstr">
      <vt:lpstr>Arial</vt:lpstr>
      <vt:lpstr>Calibri</vt:lpstr>
      <vt:lpstr>Century Gothic</vt:lpstr>
      <vt:lpstr>Myriad Pro</vt:lpstr>
      <vt:lpstr>Times New Roman</vt:lpstr>
      <vt:lpstr>Wingdings</vt:lpstr>
      <vt:lpstr>Plantilla_Presentacion_General-1</vt:lpstr>
      <vt:lpstr>Office Theme</vt:lpstr>
      <vt:lpstr>MINERÍA DE DATOS APLICADA A PROCESOS ESTRATÉGICOS</vt:lpstr>
      <vt:lpstr>Agenda</vt:lpstr>
      <vt:lpstr>Modulo 7</vt:lpstr>
      <vt:lpstr>Agenda</vt:lpstr>
      <vt:lpstr>Big Data</vt:lpstr>
      <vt:lpstr>Volumen</vt:lpstr>
      <vt:lpstr>Valor</vt:lpstr>
      <vt:lpstr>Tipos de datos</vt:lpstr>
      <vt:lpstr>Tipos de datos</vt:lpstr>
      <vt:lpstr>Tipos de datos</vt:lpstr>
      <vt:lpstr>Tipos de datos</vt:lpstr>
      <vt:lpstr>Repasemos</vt:lpstr>
      <vt:lpstr>Hazlo Funcionar</vt:lpstr>
      <vt:lpstr>Presentación de PowerPoint</vt:lpstr>
      <vt:lpstr>Introducción </vt:lpstr>
      <vt:lpstr>Consideraciones </vt:lpstr>
      <vt:lpstr>Justificación del negocio  </vt:lpstr>
      <vt:lpstr>Justificación del negocio </vt:lpstr>
      <vt:lpstr>Prerrequisitos de la organización</vt:lpstr>
      <vt:lpstr>Privacidad</vt:lpstr>
      <vt:lpstr>Seguridad</vt:lpstr>
      <vt:lpstr>Procedencia de los datos</vt:lpstr>
      <vt:lpstr>Soporte de tiempo real</vt:lpstr>
      <vt:lpstr>Desafíos de rendimiento</vt:lpstr>
      <vt:lpstr>Gobierno de datos</vt:lpstr>
      <vt:lpstr>Metodología evolutiva</vt:lpstr>
      <vt:lpstr>Procesamiento en el cloud</vt:lpstr>
      <vt:lpstr>Presentación de PowerPoint</vt:lpstr>
      <vt:lpstr>Introducción </vt:lpstr>
      <vt:lpstr>Ciclo de Vida  de análisis en Big Data </vt:lpstr>
      <vt:lpstr>Caso de Negocio</vt:lpstr>
      <vt:lpstr>Identificación  de  datos</vt:lpstr>
      <vt:lpstr>Adquisición  y  filtrado  de datos,</vt:lpstr>
      <vt:lpstr>Extracción  de datos</vt:lpstr>
      <vt:lpstr>Validación y limpieza  de datos</vt:lpstr>
      <vt:lpstr>Agregación  y  representación  de datos </vt:lpstr>
      <vt:lpstr>Análisis de datos</vt:lpstr>
      <vt:lpstr>Visualización de datos</vt:lpstr>
      <vt:lpstr>Uso  de  los resultados del análisis</vt:lpstr>
      <vt:lpstr>Repasemos</vt:lpstr>
      <vt:lpstr>Hazlo Funcionar</vt:lpstr>
      <vt:lpstr>Presentación de PowerPoint</vt:lpstr>
      <vt:lpstr>Introducción </vt:lpstr>
      <vt:lpstr>Cluster</vt:lpstr>
      <vt:lpstr>Sistemas de archivos y sistemas de archivos distribuidos</vt:lpstr>
      <vt:lpstr>NoSQL</vt:lpstr>
      <vt:lpstr>Procesamiento de datos en paralelo</vt:lpstr>
      <vt:lpstr>Procesamiento de datos distribuido</vt:lpstr>
      <vt:lpstr>Paralelismo vs Distribuido</vt:lpstr>
      <vt:lpstr>Almacenamiento de datos distribuido</vt:lpstr>
      <vt:lpstr>Tipo de Procesamiento</vt:lpstr>
      <vt:lpstr>Computo en Cloud</vt:lpstr>
      <vt:lpstr>Repasemos</vt:lpstr>
      <vt:lpstr>Repasemos</vt:lpstr>
      <vt:lpstr>Presentación de PowerPoint</vt:lpstr>
      <vt:lpstr>Introducción </vt:lpstr>
      <vt:lpstr>Dispositivo de almacenamiento </vt:lpstr>
      <vt:lpstr>Motor de procesamiento</vt:lpstr>
      <vt:lpstr>Características del motor de procesamiento</vt:lpstr>
      <vt:lpstr>Administrador de recursos</vt:lpstr>
      <vt:lpstr>Motor de transferencia de datos</vt:lpstr>
      <vt:lpstr>Motor de consulta</vt:lpstr>
      <vt:lpstr>Motor analítico</vt:lpstr>
      <vt:lpstr>Motor de flujo de trabajo</vt:lpstr>
      <vt:lpstr>Motor de coordinación</vt:lpstr>
      <vt:lpstr>Repasemos</vt:lpstr>
      <vt:lpstr>Repasemos</vt:lpstr>
      <vt:lpstr>Presentación de PowerPoint</vt:lpstr>
      <vt:lpstr>Introducción</vt:lpstr>
      <vt:lpstr>Conceptos</vt:lpstr>
      <vt:lpstr>Conceptos</vt:lpstr>
      <vt:lpstr>Hora de las cartas</vt:lpstr>
      <vt:lpstr>Repasemos</vt:lpstr>
      <vt:lpstr>Repasemos</vt:lpstr>
      <vt:lpstr>Agenda</vt:lpstr>
      <vt:lpstr>Introducción</vt:lpstr>
      <vt:lpstr>Llave - valor</vt:lpstr>
      <vt:lpstr>Documental</vt:lpstr>
      <vt:lpstr>Columnar</vt:lpstr>
      <vt:lpstr>Grafos</vt:lpstr>
      <vt:lpstr>¿Cuándo se deben usar?</vt:lpstr>
      <vt:lpstr>Presentación de PowerPoint</vt:lpstr>
      <vt:lpstr>Presentación de PowerPoint</vt:lpstr>
      <vt:lpstr>Introducción</vt:lpstr>
      <vt:lpstr>Conceptos</vt:lpstr>
      <vt:lpstr>Conceptos</vt:lpstr>
      <vt:lpstr>Conceptos</vt:lpstr>
      <vt:lpstr>Hora de las cartas</vt:lpstr>
      <vt:lpstr>Hazlo Funcionar</vt:lpstr>
      <vt:lpstr>Hazlo Funcionar</vt:lpstr>
      <vt:lpstr>Objetos SQL vs MongoDb</vt:lpstr>
      <vt:lpstr>Conectándonos a Mongo DB</vt:lpstr>
      <vt:lpstr>Conectándonos a Mongo DB</vt:lpstr>
      <vt:lpstr>Conectándonos a Mongo DB</vt:lpstr>
      <vt:lpstr>Conectándonos a Mongo DB</vt:lpstr>
      <vt:lpstr>Conectandonos a Mongo DB</vt:lpstr>
      <vt:lpstr>Studio 3T -MongoDB</vt:lpstr>
      <vt:lpstr>Comandos SQL vs MongoDb</vt:lpstr>
      <vt:lpstr>Ejemplo de sentencias</vt:lpstr>
      <vt:lpstr>Ejemplo de sentencias (i)</vt:lpstr>
      <vt:lpstr>Hazlo Funcionar</vt:lpstr>
      <vt:lpstr>Agenda</vt:lpstr>
      <vt:lpstr>Arquitectura Lambda</vt:lpstr>
      <vt:lpstr>Conceptos</vt:lpstr>
      <vt:lpstr>Conceptos</vt:lpstr>
      <vt:lpstr>Capas de la arquitectura</vt:lpstr>
      <vt:lpstr>Capas de la arquitectura</vt:lpstr>
      <vt:lpstr>Agenda</vt:lpstr>
      <vt:lpstr>Ecosistema BigData</vt:lpstr>
      <vt:lpstr>Ecosistema BigData</vt:lpstr>
      <vt:lpstr>Ecosistema con Mecanismos</vt:lpstr>
      <vt:lpstr>Hazlo Funcionar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Empresa de Energía de Cundinamarca S.A. ESP</dc:title>
  <dc:creator>Mario</dc:creator>
  <cp:lastModifiedBy>Julian Grijalba - TI BI Phoenix</cp:lastModifiedBy>
  <cp:revision>320</cp:revision>
  <dcterms:created xsi:type="dcterms:W3CDTF">2013-11-26T03:15:11Z</dcterms:created>
  <dcterms:modified xsi:type="dcterms:W3CDTF">2018-05-30T22:18:37Z</dcterms:modified>
</cp:coreProperties>
</file>